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84" r:id="rId1"/>
  </p:sldMasterIdLst>
  <p:notesMasterIdLst>
    <p:notesMasterId r:id="rId33"/>
  </p:notesMasterIdLst>
  <p:handoutMasterIdLst>
    <p:handoutMasterId r:id="rId34"/>
  </p:handoutMasterIdLst>
  <p:sldIdLst>
    <p:sldId id="427" r:id="rId2"/>
    <p:sldId id="568" r:id="rId3"/>
    <p:sldId id="569" r:id="rId4"/>
    <p:sldId id="588" r:id="rId5"/>
    <p:sldId id="586" r:id="rId6"/>
    <p:sldId id="590" r:id="rId7"/>
    <p:sldId id="592" r:id="rId8"/>
    <p:sldId id="537" r:id="rId9"/>
    <p:sldId id="574" r:id="rId10"/>
    <p:sldId id="462" r:id="rId11"/>
    <p:sldId id="463" r:id="rId12"/>
    <p:sldId id="532" r:id="rId13"/>
    <p:sldId id="576" r:id="rId14"/>
    <p:sldId id="577" r:id="rId15"/>
    <p:sldId id="468" r:id="rId16"/>
    <p:sldId id="473" r:id="rId17"/>
    <p:sldId id="476" r:id="rId18"/>
    <p:sldId id="491" r:id="rId19"/>
    <p:sldId id="584" r:id="rId20"/>
    <p:sldId id="553" r:id="rId21"/>
    <p:sldId id="554" r:id="rId22"/>
    <p:sldId id="555" r:id="rId23"/>
    <p:sldId id="556" r:id="rId24"/>
    <p:sldId id="557" r:id="rId25"/>
    <p:sldId id="558" r:id="rId26"/>
    <p:sldId id="559" r:id="rId27"/>
    <p:sldId id="575" r:id="rId28"/>
    <p:sldId id="560" r:id="rId29"/>
    <p:sldId id="561" r:id="rId30"/>
    <p:sldId id="563" r:id="rId31"/>
    <p:sldId id="538" r:id="rId32"/>
  </p:sldIdLst>
  <p:sldSz cx="9144000" cy="6858000" type="screen4x3"/>
  <p:notesSz cx="6797675" cy="99266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44" autoAdjust="0"/>
    <p:restoredTop sz="94662" autoAdjust="0"/>
  </p:normalViewPr>
  <p:slideViewPr>
    <p:cSldViewPr>
      <p:cViewPr varScale="1">
        <p:scale>
          <a:sx n="83" d="100"/>
          <a:sy n="83" d="100"/>
        </p:scale>
        <p:origin x="1291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12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9790F1-5F77-4941-92CC-22C4D4BE39AD}" type="doc">
      <dgm:prSet loTypeId="urn:microsoft.com/office/officeart/2005/8/layout/vList4#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l-GR"/>
        </a:p>
      </dgm:t>
    </dgm:pt>
    <dgm:pt modelId="{17794564-034F-4FBA-9D85-3C7A1ED819F6}">
      <dgm:prSet custT="1"/>
      <dgm:spPr/>
      <dgm:t>
        <a:bodyPr/>
        <a:lstStyle/>
        <a:p>
          <a:pPr rtl="0"/>
          <a:r>
            <a:rPr lang="el-GR" sz="2800" b="1" dirty="0">
              <a:latin typeface="Garamond" pitchFamily="18" charset="0"/>
            </a:rPr>
            <a:t>Α. </a:t>
          </a:r>
          <a:r>
            <a:rPr lang="el-GR" sz="2800" dirty="0">
              <a:latin typeface="Garamond" pitchFamily="18" charset="0"/>
            </a:rPr>
            <a:t>o </a:t>
          </a:r>
          <a:r>
            <a:rPr lang="el-GR" sz="2800" b="1" i="1" dirty="0">
              <a:latin typeface="Garamond" pitchFamily="18" charset="0"/>
            </a:rPr>
            <a:t>σωματικός εκφοβισμός</a:t>
          </a:r>
          <a:r>
            <a:rPr lang="el-GR" sz="2800" b="1" dirty="0">
              <a:latin typeface="Garamond" pitchFamily="18" charset="0"/>
            </a:rPr>
            <a:t> </a:t>
          </a:r>
          <a:endParaRPr lang="el-GR" sz="2800" dirty="0">
            <a:latin typeface="Garamond" pitchFamily="18" charset="0"/>
          </a:endParaRPr>
        </a:p>
      </dgm:t>
    </dgm:pt>
    <dgm:pt modelId="{68148A5D-0A30-404C-8051-28D96D6E29C8}" type="parTrans" cxnId="{7E760E3C-5BF5-4525-B96C-9CCFFBAF8216}">
      <dgm:prSet/>
      <dgm:spPr/>
      <dgm:t>
        <a:bodyPr/>
        <a:lstStyle/>
        <a:p>
          <a:endParaRPr lang="el-GR"/>
        </a:p>
      </dgm:t>
    </dgm:pt>
    <dgm:pt modelId="{932FE220-9AF2-464F-ABC1-4131140109BD}" type="sibTrans" cxnId="{7E760E3C-5BF5-4525-B96C-9CCFFBAF8216}">
      <dgm:prSet/>
      <dgm:spPr/>
      <dgm:t>
        <a:bodyPr/>
        <a:lstStyle/>
        <a:p>
          <a:endParaRPr lang="el-GR"/>
        </a:p>
      </dgm:t>
    </dgm:pt>
    <dgm:pt modelId="{CB7D1570-3802-4AC3-87EC-573CDE13C911}">
      <dgm:prSet custT="1"/>
      <dgm:spPr/>
      <dgm:t>
        <a:bodyPr/>
        <a:lstStyle/>
        <a:p>
          <a:pPr rtl="0"/>
          <a:r>
            <a:rPr lang="el-GR" sz="2800" b="1" dirty="0">
              <a:latin typeface="Garamond" pitchFamily="18" charset="0"/>
            </a:rPr>
            <a:t>Β. </a:t>
          </a:r>
          <a:r>
            <a:rPr lang="el-GR" sz="2800" dirty="0">
              <a:latin typeface="Garamond" pitchFamily="18" charset="0"/>
            </a:rPr>
            <a:t>ο </a:t>
          </a:r>
          <a:r>
            <a:rPr lang="el-GR" sz="2800" b="1" i="1" dirty="0">
              <a:latin typeface="Garamond" pitchFamily="18" charset="0"/>
            </a:rPr>
            <a:t>λεκτικός εκφοβισμός</a:t>
          </a:r>
          <a:endParaRPr lang="el-GR" sz="2800" dirty="0">
            <a:latin typeface="Garamond" pitchFamily="18" charset="0"/>
          </a:endParaRPr>
        </a:p>
      </dgm:t>
    </dgm:pt>
    <dgm:pt modelId="{BFEB1CFE-FCAE-4BE8-9BA8-382E0BCDDAD8}" type="parTrans" cxnId="{08E93845-F80C-4B1A-9DF5-64DDB35B7A22}">
      <dgm:prSet/>
      <dgm:spPr/>
      <dgm:t>
        <a:bodyPr/>
        <a:lstStyle/>
        <a:p>
          <a:endParaRPr lang="el-GR"/>
        </a:p>
      </dgm:t>
    </dgm:pt>
    <dgm:pt modelId="{847FD9C5-B0E1-408F-8E17-1BE02E72DD0F}" type="sibTrans" cxnId="{08E93845-F80C-4B1A-9DF5-64DDB35B7A22}">
      <dgm:prSet/>
      <dgm:spPr/>
      <dgm:t>
        <a:bodyPr/>
        <a:lstStyle/>
        <a:p>
          <a:endParaRPr lang="el-GR"/>
        </a:p>
      </dgm:t>
    </dgm:pt>
    <dgm:pt modelId="{B88246D5-F05B-4288-A447-AFE48262FDE1}">
      <dgm:prSet custT="1"/>
      <dgm:spPr/>
      <dgm:t>
        <a:bodyPr/>
        <a:lstStyle/>
        <a:p>
          <a:pPr rtl="0"/>
          <a:r>
            <a:rPr lang="el-GR" sz="2800" b="1" dirty="0">
              <a:latin typeface="Garamond" pitchFamily="18" charset="0"/>
            </a:rPr>
            <a:t>Γ.</a:t>
          </a:r>
          <a:r>
            <a:rPr lang="en-US" sz="2800" b="1" dirty="0">
              <a:latin typeface="Garamond" pitchFamily="18" charset="0"/>
            </a:rPr>
            <a:t> </a:t>
          </a:r>
          <a:r>
            <a:rPr lang="el-GR" sz="2800" dirty="0">
              <a:latin typeface="Garamond" pitchFamily="18" charset="0"/>
            </a:rPr>
            <a:t>ο </a:t>
          </a:r>
          <a:r>
            <a:rPr lang="el-GR" sz="2800" b="1" i="1" dirty="0" smtClean="0">
              <a:latin typeface="Garamond" pitchFamily="18" charset="0"/>
            </a:rPr>
            <a:t>συναισθηματικός/ψυχολογικός</a:t>
          </a:r>
          <a:endParaRPr lang="el-GR" sz="2800" dirty="0">
            <a:latin typeface="Garamond" pitchFamily="18" charset="0"/>
          </a:endParaRPr>
        </a:p>
      </dgm:t>
    </dgm:pt>
    <dgm:pt modelId="{BA1DEF5C-A0BB-453C-836E-71B873D4011B}" type="parTrans" cxnId="{A2EC934C-9E62-457B-9415-25F0DBA6824B}">
      <dgm:prSet/>
      <dgm:spPr/>
      <dgm:t>
        <a:bodyPr/>
        <a:lstStyle/>
        <a:p>
          <a:endParaRPr lang="el-GR"/>
        </a:p>
      </dgm:t>
    </dgm:pt>
    <dgm:pt modelId="{61C840A7-103E-479B-892D-0E753BAF6DD0}" type="sibTrans" cxnId="{A2EC934C-9E62-457B-9415-25F0DBA6824B}">
      <dgm:prSet/>
      <dgm:spPr/>
      <dgm:t>
        <a:bodyPr/>
        <a:lstStyle/>
        <a:p>
          <a:endParaRPr lang="el-GR"/>
        </a:p>
      </dgm:t>
    </dgm:pt>
    <dgm:pt modelId="{00099043-3ACE-4325-9BB1-215FABF4D61E}">
      <dgm:prSet custT="1"/>
      <dgm:spPr/>
      <dgm:t>
        <a:bodyPr/>
        <a:lstStyle/>
        <a:p>
          <a:pPr rtl="0"/>
          <a:r>
            <a:rPr lang="el-GR" sz="2800" b="1" dirty="0">
              <a:latin typeface="Garamond" pitchFamily="18" charset="0"/>
            </a:rPr>
            <a:t>Δ. </a:t>
          </a:r>
          <a:r>
            <a:rPr lang="el-GR" sz="2800" dirty="0">
              <a:latin typeface="Garamond" pitchFamily="18" charset="0"/>
            </a:rPr>
            <a:t>ο </a:t>
          </a:r>
          <a:r>
            <a:rPr lang="el-GR" sz="2800" b="1" i="1" dirty="0">
              <a:latin typeface="Garamond" pitchFamily="18" charset="0"/>
            </a:rPr>
            <a:t>σεξουαλικός εκφοβισμός </a:t>
          </a:r>
          <a:endParaRPr lang="el-GR" sz="2800" dirty="0">
            <a:latin typeface="Garamond" pitchFamily="18" charset="0"/>
          </a:endParaRPr>
        </a:p>
      </dgm:t>
    </dgm:pt>
    <dgm:pt modelId="{91EAB89A-9B6C-48E2-8EAF-96D95E043930}" type="parTrans" cxnId="{EED1CE13-915F-4B40-AEC1-B56CCEFB4752}">
      <dgm:prSet/>
      <dgm:spPr/>
      <dgm:t>
        <a:bodyPr/>
        <a:lstStyle/>
        <a:p>
          <a:endParaRPr lang="el-GR"/>
        </a:p>
      </dgm:t>
    </dgm:pt>
    <dgm:pt modelId="{2BF5CD01-13D5-4236-A8E6-79A424488DC5}" type="sibTrans" cxnId="{EED1CE13-915F-4B40-AEC1-B56CCEFB4752}">
      <dgm:prSet/>
      <dgm:spPr/>
      <dgm:t>
        <a:bodyPr/>
        <a:lstStyle/>
        <a:p>
          <a:endParaRPr lang="el-GR"/>
        </a:p>
      </dgm:t>
    </dgm:pt>
    <dgm:pt modelId="{131A2A12-EDE3-4635-AD70-16FDA6D8A2FC}" type="pres">
      <dgm:prSet presAssocID="{6D9790F1-5F77-4941-92CC-22C4D4BE39A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05FB359-07C7-4F4E-8C3F-247245CD802E}" type="pres">
      <dgm:prSet presAssocID="{17794564-034F-4FBA-9D85-3C7A1ED819F6}" presName="comp" presStyleCnt="0"/>
      <dgm:spPr/>
    </dgm:pt>
    <dgm:pt modelId="{F6AE55F6-3D00-42A4-A47F-260E9C0852A2}" type="pres">
      <dgm:prSet presAssocID="{17794564-034F-4FBA-9D85-3C7A1ED819F6}" presName="box" presStyleLbl="node1" presStyleIdx="0" presStyleCnt="4"/>
      <dgm:spPr/>
      <dgm:t>
        <a:bodyPr/>
        <a:lstStyle/>
        <a:p>
          <a:endParaRPr lang="el-GR"/>
        </a:p>
      </dgm:t>
    </dgm:pt>
    <dgm:pt modelId="{929BD812-685F-4EDD-952D-3F4C6961F22D}" type="pres">
      <dgm:prSet presAssocID="{17794564-034F-4FBA-9D85-3C7A1ED819F6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CDC0D63-B5D4-4C19-B31A-9584791274F5}" type="pres">
      <dgm:prSet presAssocID="{17794564-034F-4FBA-9D85-3C7A1ED819F6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E49941B-285F-48A5-BFAC-976EAD86B2BD}" type="pres">
      <dgm:prSet presAssocID="{932FE220-9AF2-464F-ABC1-4131140109BD}" presName="spacer" presStyleCnt="0"/>
      <dgm:spPr/>
    </dgm:pt>
    <dgm:pt modelId="{C4BA7C35-6BE7-4FE8-B0EC-CD56CF53B266}" type="pres">
      <dgm:prSet presAssocID="{CB7D1570-3802-4AC3-87EC-573CDE13C911}" presName="comp" presStyleCnt="0"/>
      <dgm:spPr/>
    </dgm:pt>
    <dgm:pt modelId="{98ECB6C0-EDC9-4EA1-8BB1-0EA76F9D93D8}" type="pres">
      <dgm:prSet presAssocID="{CB7D1570-3802-4AC3-87EC-573CDE13C911}" presName="box" presStyleLbl="node1" presStyleIdx="1" presStyleCnt="4"/>
      <dgm:spPr/>
      <dgm:t>
        <a:bodyPr/>
        <a:lstStyle/>
        <a:p>
          <a:endParaRPr lang="el-GR"/>
        </a:p>
      </dgm:t>
    </dgm:pt>
    <dgm:pt modelId="{94C5A39F-8FE0-4B99-B3E2-E4C45059CE07}" type="pres">
      <dgm:prSet presAssocID="{CB7D1570-3802-4AC3-87EC-573CDE13C911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385287D-17C9-4AAE-9821-86B1D6AF0EDF}" type="pres">
      <dgm:prSet presAssocID="{CB7D1570-3802-4AC3-87EC-573CDE13C911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844C83E-D18A-4335-9396-7FC97FA3C39C}" type="pres">
      <dgm:prSet presAssocID="{847FD9C5-B0E1-408F-8E17-1BE02E72DD0F}" presName="spacer" presStyleCnt="0"/>
      <dgm:spPr/>
    </dgm:pt>
    <dgm:pt modelId="{4B0AE16F-E174-4151-9B95-0FF421BD59AB}" type="pres">
      <dgm:prSet presAssocID="{B88246D5-F05B-4288-A447-AFE48262FDE1}" presName="comp" presStyleCnt="0"/>
      <dgm:spPr/>
    </dgm:pt>
    <dgm:pt modelId="{1C2C7AE0-926C-4337-A9F1-B56D4AFAB338}" type="pres">
      <dgm:prSet presAssocID="{B88246D5-F05B-4288-A447-AFE48262FDE1}" presName="box" presStyleLbl="node1" presStyleIdx="2" presStyleCnt="4"/>
      <dgm:spPr/>
      <dgm:t>
        <a:bodyPr/>
        <a:lstStyle/>
        <a:p>
          <a:endParaRPr lang="el-GR"/>
        </a:p>
      </dgm:t>
    </dgm:pt>
    <dgm:pt modelId="{AD553272-CCE1-4346-BD7A-CB962633E02E}" type="pres">
      <dgm:prSet presAssocID="{B88246D5-F05B-4288-A447-AFE48262FDE1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13665BF-E6AF-4020-828F-F72AA402E704}" type="pres">
      <dgm:prSet presAssocID="{B88246D5-F05B-4288-A447-AFE48262FDE1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242F8E2-5F01-4F7D-87D9-7FE07F354A1E}" type="pres">
      <dgm:prSet presAssocID="{61C840A7-103E-479B-892D-0E753BAF6DD0}" presName="spacer" presStyleCnt="0"/>
      <dgm:spPr/>
    </dgm:pt>
    <dgm:pt modelId="{5416E1B9-4CD2-4F00-B4E8-1FD2D7DA507F}" type="pres">
      <dgm:prSet presAssocID="{00099043-3ACE-4325-9BB1-215FABF4D61E}" presName="comp" presStyleCnt="0"/>
      <dgm:spPr/>
    </dgm:pt>
    <dgm:pt modelId="{8819E634-8C12-40F1-A33C-9C95F70E37FC}" type="pres">
      <dgm:prSet presAssocID="{00099043-3ACE-4325-9BB1-215FABF4D61E}" presName="box" presStyleLbl="node1" presStyleIdx="3" presStyleCnt="4"/>
      <dgm:spPr/>
      <dgm:t>
        <a:bodyPr/>
        <a:lstStyle/>
        <a:p>
          <a:endParaRPr lang="el-GR"/>
        </a:p>
      </dgm:t>
    </dgm:pt>
    <dgm:pt modelId="{CAC36B88-5B9A-419D-A935-5DE03354CCCE}" type="pres">
      <dgm:prSet presAssocID="{00099043-3ACE-4325-9BB1-215FABF4D61E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FD11EF8A-A39D-4999-9215-0EF5073D120E}" type="pres">
      <dgm:prSet presAssocID="{00099043-3ACE-4325-9BB1-215FABF4D61E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EED1CE13-915F-4B40-AEC1-B56CCEFB4752}" srcId="{6D9790F1-5F77-4941-92CC-22C4D4BE39AD}" destId="{00099043-3ACE-4325-9BB1-215FABF4D61E}" srcOrd="3" destOrd="0" parTransId="{91EAB89A-9B6C-48E2-8EAF-96D95E043930}" sibTransId="{2BF5CD01-13D5-4236-A8E6-79A424488DC5}"/>
    <dgm:cxn modelId="{5878FE84-4373-426F-800E-3D20EAEB88A8}" type="presOf" srcId="{6D9790F1-5F77-4941-92CC-22C4D4BE39AD}" destId="{131A2A12-EDE3-4635-AD70-16FDA6D8A2FC}" srcOrd="0" destOrd="0" presId="urn:microsoft.com/office/officeart/2005/8/layout/vList4#3"/>
    <dgm:cxn modelId="{D0334C9A-94F5-4F73-ABF9-794F7B1D7F95}" type="presOf" srcId="{17794564-034F-4FBA-9D85-3C7A1ED819F6}" destId="{8CDC0D63-B5D4-4C19-B31A-9584791274F5}" srcOrd="1" destOrd="0" presId="urn:microsoft.com/office/officeart/2005/8/layout/vList4#3"/>
    <dgm:cxn modelId="{08E93845-F80C-4B1A-9DF5-64DDB35B7A22}" srcId="{6D9790F1-5F77-4941-92CC-22C4D4BE39AD}" destId="{CB7D1570-3802-4AC3-87EC-573CDE13C911}" srcOrd="1" destOrd="0" parTransId="{BFEB1CFE-FCAE-4BE8-9BA8-382E0BCDDAD8}" sibTransId="{847FD9C5-B0E1-408F-8E17-1BE02E72DD0F}"/>
    <dgm:cxn modelId="{2501AF30-F936-48AF-A00D-6858436057D4}" type="presOf" srcId="{CB7D1570-3802-4AC3-87EC-573CDE13C911}" destId="{7385287D-17C9-4AAE-9821-86B1D6AF0EDF}" srcOrd="1" destOrd="0" presId="urn:microsoft.com/office/officeart/2005/8/layout/vList4#3"/>
    <dgm:cxn modelId="{016D6703-F378-4D83-AB34-BCD6411D01E8}" type="presOf" srcId="{B88246D5-F05B-4288-A447-AFE48262FDE1}" destId="{1C2C7AE0-926C-4337-A9F1-B56D4AFAB338}" srcOrd="0" destOrd="0" presId="urn:microsoft.com/office/officeart/2005/8/layout/vList4#3"/>
    <dgm:cxn modelId="{7DE31BC9-0E2F-401B-BFC5-EE9E3C60F06C}" type="presOf" srcId="{17794564-034F-4FBA-9D85-3C7A1ED819F6}" destId="{F6AE55F6-3D00-42A4-A47F-260E9C0852A2}" srcOrd="0" destOrd="0" presId="urn:microsoft.com/office/officeart/2005/8/layout/vList4#3"/>
    <dgm:cxn modelId="{7E760E3C-5BF5-4525-B96C-9CCFFBAF8216}" srcId="{6D9790F1-5F77-4941-92CC-22C4D4BE39AD}" destId="{17794564-034F-4FBA-9D85-3C7A1ED819F6}" srcOrd="0" destOrd="0" parTransId="{68148A5D-0A30-404C-8051-28D96D6E29C8}" sibTransId="{932FE220-9AF2-464F-ABC1-4131140109BD}"/>
    <dgm:cxn modelId="{B51F1E6C-9977-48BC-B1FD-6BD1AD37E551}" type="presOf" srcId="{00099043-3ACE-4325-9BB1-215FABF4D61E}" destId="{FD11EF8A-A39D-4999-9215-0EF5073D120E}" srcOrd="1" destOrd="0" presId="urn:microsoft.com/office/officeart/2005/8/layout/vList4#3"/>
    <dgm:cxn modelId="{D4A70BA9-E379-4DD7-8430-DF649734AE09}" type="presOf" srcId="{B88246D5-F05B-4288-A447-AFE48262FDE1}" destId="{213665BF-E6AF-4020-828F-F72AA402E704}" srcOrd="1" destOrd="0" presId="urn:microsoft.com/office/officeart/2005/8/layout/vList4#3"/>
    <dgm:cxn modelId="{123716CE-4E8E-4A42-B370-E3A4A5FFD2B9}" type="presOf" srcId="{00099043-3ACE-4325-9BB1-215FABF4D61E}" destId="{8819E634-8C12-40F1-A33C-9C95F70E37FC}" srcOrd="0" destOrd="0" presId="urn:microsoft.com/office/officeart/2005/8/layout/vList4#3"/>
    <dgm:cxn modelId="{1F9A3BA6-6FDE-4C8F-B8C9-21294EA4DAC0}" type="presOf" srcId="{CB7D1570-3802-4AC3-87EC-573CDE13C911}" destId="{98ECB6C0-EDC9-4EA1-8BB1-0EA76F9D93D8}" srcOrd="0" destOrd="0" presId="urn:microsoft.com/office/officeart/2005/8/layout/vList4#3"/>
    <dgm:cxn modelId="{A2EC934C-9E62-457B-9415-25F0DBA6824B}" srcId="{6D9790F1-5F77-4941-92CC-22C4D4BE39AD}" destId="{B88246D5-F05B-4288-A447-AFE48262FDE1}" srcOrd="2" destOrd="0" parTransId="{BA1DEF5C-A0BB-453C-836E-71B873D4011B}" sibTransId="{61C840A7-103E-479B-892D-0E753BAF6DD0}"/>
    <dgm:cxn modelId="{208DEF2D-5637-43E2-8E7F-129DA137719C}" type="presParOf" srcId="{131A2A12-EDE3-4635-AD70-16FDA6D8A2FC}" destId="{E05FB359-07C7-4F4E-8C3F-247245CD802E}" srcOrd="0" destOrd="0" presId="urn:microsoft.com/office/officeart/2005/8/layout/vList4#3"/>
    <dgm:cxn modelId="{A3652DB9-2299-4AAE-851F-03546BC55416}" type="presParOf" srcId="{E05FB359-07C7-4F4E-8C3F-247245CD802E}" destId="{F6AE55F6-3D00-42A4-A47F-260E9C0852A2}" srcOrd="0" destOrd="0" presId="urn:microsoft.com/office/officeart/2005/8/layout/vList4#3"/>
    <dgm:cxn modelId="{B7E68047-A264-43AC-996C-F8E59566A13F}" type="presParOf" srcId="{E05FB359-07C7-4F4E-8C3F-247245CD802E}" destId="{929BD812-685F-4EDD-952D-3F4C6961F22D}" srcOrd="1" destOrd="0" presId="urn:microsoft.com/office/officeart/2005/8/layout/vList4#3"/>
    <dgm:cxn modelId="{BE9CDD87-C9F6-4378-B278-46FDA194B192}" type="presParOf" srcId="{E05FB359-07C7-4F4E-8C3F-247245CD802E}" destId="{8CDC0D63-B5D4-4C19-B31A-9584791274F5}" srcOrd="2" destOrd="0" presId="urn:microsoft.com/office/officeart/2005/8/layout/vList4#3"/>
    <dgm:cxn modelId="{B5D2FC56-73BD-4DB4-A810-49FAAEDA0B7E}" type="presParOf" srcId="{131A2A12-EDE3-4635-AD70-16FDA6D8A2FC}" destId="{0E49941B-285F-48A5-BFAC-976EAD86B2BD}" srcOrd="1" destOrd="0" presId="urn:microsoft.com/office/officeart/2005/8/layout/vList4#3"/>
    <dgm:cxn modelId="{BE53EA7E-1324-4976-8C42-75907DCEBD9F}" type="presParOf" srcId="{131A2A12-EDE3-4635-AD70-16FDA6D8A2FC}" destId="{C4BA7C35-6BE7-4FE8-B0EC-CD56CF53B266}" srcOrd="2" destOrd="0" presId="urn:microsoft.com/office/officeart/2005/8/layout/vList4#3"/>
    <dgm:cxn modelId="{FA70BC71-1DE6-40BF-A2FF-0D19020E78D3}" type="presParOf" srcId="{C4BA7C35-6BE7-4FE8-B0EC-CD56CF53B266}" destId="{98ECB6C0-EDC9-4EA1-8BB1-0EA76F9D93D8}" srcOrd="0" destOrd="0" presId="urn:microsoft.com/office/officeart/2005/8/layout/vList4#3"/>
    <dgm:cxn modelId="{FE829E32-586A-4975-8A41-CAC3B6AD798E}" type="presParOf" srcId="{C4BA7C35-6BE7-4FE8-B0EC-CD56CF53B266}" destId="{94C5A39F-8FE0-4B99-B3E2-E4C45059CE07}" srcOrd="1" destOrd="0" presId="urn:microsoft.com/office/officeart/2005/8/layout/vList4#3"/>
    <dgm:cxn modelId="{7A9B7421-23F8-43F6-98AD-5CAAC523232A}" type="presParOf" srcId="{C4BA7C35-6BE7-4FE8-B0EC-CD56CF53B266}" destId="{7385287D-17C9-4AAE-9821-86B1D6AF0EDF}" srcOrd="2" destOrd="0" presId="urn:microsoft.com/office/officeart/2005/8/layout/vList4#3"/>
    <dgm:cxn modelId="{F37BEDC4-4B0F-4144-BBC6-25813CC9A672}" type="presParOf" srcId="{131A2A12-EDE3-4635-AD70-16FDA6D8A2FC}" destId="{1844C83E-D18A-4335-9396-7FC97FA3C39C}" srcOrd="3" destOrd="0" presId="urn:microsoft.com/office/officeart/2005/8/layout/vList4#3"/>
    <dgm:cxn modelId="{9F51F01A-9048-45F1-8FD5-289E575ED18D}" type="presParOf" srcId="{131A2A12-EDE3-4635-AD70-16FDA6D8A2FC}" destId="{4B0AE16F-E174-4151-9B95-0FF421BD59AB}" srcOrd="4" destOrd="0" presId="urn:microsoft.com/office/officeart/2005/8/layout/vList4#3"/>
    <dgm:cxn modelId="{B704EB42-DAF1-4567-B2A9-7902AD7BF33D}" type="presParOf" srcId="{4B0AE16F-E174-4151-9B95-0FF421BD59AB}" destId="{1C2C7AE0-926C-4337-A9F1-B56D4AFAB338}" srcOrd="0" destOrd="0" presId="urn:microsoft.com/office/officeart/2005/8/layout/vList4#3"/>
    <dgm:cxn modelId="{057965F1-EA1A-41DC-A344-1BCB254D350E}" type="presParOf" srcId="{4B0AE16F-E174-4151-9B95-0FF421BD59AB}" destId="{AD553272-CCE1-4346-BD7A-CB962633E02E}" srcOrd="1" destOrd="0" presId="urn:microsoft.com/office/officeart/2005/8/layout/vList4#3"/>
    <dgm:cxn modelId="{011F5328-80CE-463D-8AB1-A4D0F2EB8CFC}" type="presParOf" srcId="{4B0AE16F-E174-4151-9B95-0FF421BD59AB}" destId="{213665BF-E6AF-4020-828F-F72AA402E704}" srcOrd="2" destOrd="0" presId="urn:microsoft.com/office/officeart/2005/8/layout/vList4#3"/>
    <dgm:cxn modelId="{28EDE339-C084-4E62-BC79-789BD256EBE0}" type="presParOf" srcId="{131A2A12-EDE3-4635-AD70-16FDA6D8A2FC}" destId="{9242F8E2-5F01-4F7D-87D9-7FE07F354A1E}" srcOrd="5" destOrd="0" presId="urn:microsoft.com/office/officeart/2005/8/layout/vList4#3"/>
    <dgm:cxn modelId="{593E0791-2243-4597-9881-64A305101151}" type="presParOf" srcId="{131A2A12-EDE3-4635-AD70-16FDA6D8A2FC}" destId="{5416E1B9-4CD2-4F00-B4E8-1FD2D7DA507F}" srcOrd="6" destOrd="0" presId="urn:microsoft.com/office/officeart/2005/8/layout/vList4#3"/>
    <dgm:cxn modelId="{F88EA921-5A6F-49F9-BFA5-2D9F23A3B60E}" type="presParOf" srcId="{5416E1B9-4CD2-4F00-B4E8-1FD2D7DA507F}" destId="{8819E634-8C12-40F1-A33C-9C95F70E37FC}" srcOrd="0" destOrd="0" presId="urn:microsoft.com/office/officeart/2005/8/layout/vList4#3"/>
    <dgm:cxn modelId="{D71256CC-F62B-4546-8695-B41EC34BBEE2}" type="presParOf" srcId="{5416E1B9-4CD2-4F00-B4E8-1FD2D7DA507F}" destId="{CAC36B88-5B9A-419D-A935-5DE03354CCCE}" srcOrd="1" destOrd="0" presId="urn:microsoft.com/office/officeart/2005/8/layout/vList4#3"/>
    <dgm:cxn modelId="{E15D7563-3430-4834-B511-C808F25FCF4E}" type="presParOf" srcId="{5416E1B9-4CD2-4F00-B4E8-1FD2D7DA507F}" destId="{FD11EF8A-A39D-4999-9215-0EF5073D120E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2C378D-89AF-446D-8C16-D84F894442FE}" type="doc">
      <dgm:prSet loTypeId="urn:microsoft.com/office/officeart/2005/8/layout/vList4#4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l-GR"/>
        </a:p>
      </dgm:t>
    </dgm:pt>
    <dgm:pt modelId="{19153A78-74B3-475A-9DD7-15D93757B237}">
      <dgm:prSet custT="1"/>
      <dgm:spPr/>
      <dgm:t>
        <a:bodyPr/>
        <a:lstStyle/>
        <a:p>
          <a:pPr rtl="0"/>
          <a:r>
            <a:rPr lang="el-GR" sz="2800" b="1" dirty="0">
              <a:latin typeface="Garamond" pitchFamily="18" charset="0"/>
            </a:rPr>
            <a:t>Ε. </a:t>
          </a:r>
          <a:r>
            <a:rPr lang="el-GR" sz="2800" dirty="0">
              <a:latin typeface="Garamond" pitchFamily="18" charset="0"/>
            </a:rPr>
            <a:t>ο </a:t>
          </a:r>
          <a:r>
            <a:rPr lang="el-GR" sz="2800" b="1" i="1" dirty="0">
              <a:latin typeface="Garamond" pitchFamily="18" charset="0"/>
            </a:rPr>
            <a:t>ηλεκτρονικός ή ψηφιακός</a:t>
          </a:r>
          <a:endParaRPr lang="el-GR" sz="2800" dirty="0">
            <a:latin typeface="Garamond" pitchFamily="18" charset="0"/>
          </a:endParaRPr>
        </a:p>
      </dgm:t>
    </dgm:pt>
    <dgm:pt modelId="{093F068F-5BDE-4E1B-81BD-722DDB7CFFFC}" type="parTrans" cxnId="{7B9F287A-A894-4CE6-A51E-7EA7D82CEC6B}">
      <dgm:prSet/>
      <dgm:spPr/>
      <dgm:t>
        <a:bodyPr/>
        <a:lstStyle/>
        <a:p>
          <a:endParaRPr lang="el-GR"/>
        </a:p>
      </dgm:t>
    </dgm:pt>
    <dgm:pt modelId="{337FBFD4-87AF-438F-8F4F-99DC5A2B71B0}" type="sibTrans" cxnId="{7B9F287A-A894-4CE6-A51E-7EA7D82CEC6B}">
      <dgm:prSet/>
      <dgm:spPr/>
      <dgm:t>
        <a:bodyPr/>
        <a:lstStyle/>
        <a:p>
          <a:endParaRPr lang="el-GR"/>
        </a:p>
      </dgm:t>
    </dgm:pt>
    <dgm:pt modelId="{D5EFE9B9-2248-46EB-881E-AC94E2032DE1}">
      <dgm:prSet custT="1"/>
      <dgm:spPr/>
      <dgm:t>
        <a:bodyPr/>
        <a:lstStyle/>
        <a:p>
          <a:pPr rtl="0"/>
          <a:r>
            <a:rPr lang="el-GR" sz="2800" b="1" dirty="0">
              <a:latin typeface="Garamond" pitchFamily="18" charset="0"/>
            </a:rPr>
            <a:t>Στ. </a:t>
          </a:r>
          <a:r>
            <a:rPr lang="el-GR" sz="2800" dirty="0">
              <a:latin typeface="Garamond" pitchFamily="18" charset="0"/>
            </a:rPr>
            <a:t>ο </a:t>
          </a:r>
          <a:r>
            <a:rPr lang="el-GR" sz="2800" b="1" i="1" dirty="0">
              <a:latin typeface="Garamond" pitchFamily="18" charset="0"/>
            </a:rPr>
            <a:t>κοινωνικός εκφοβισμός</a:t>
          </a:r>
          <a:endParaRPr lang="el-GR" sz="2800" dirty="0">
            <a:latin typeface="Garamond" pitchFamily="18" charset="0"/>
          </a:endParaRPr>
        </a:p>
      </dgm:t>
    </dgm:pt>
    <dgm:pt modelId="{F1E57681-B1EA-4A46-A18D-5BA044983E09}" type="parTrans" cxnId="{B6BACA2C-171C-4C0A-9970-2DC91957A9EB}">
      <dgm:prSet/>
      <dgm:spPr/>
      <dgm:t>
        <a:bodyPr/>
        <a:lstStyle/>
        <a:p>
          <a:endParaRPr lang="el-GR"/>
        </a:p>
      </dgm:t>
    </dgm:pt>
    <dgm:pt modelId="{5FB8BF1E-9B17-4C0E-8C10-5DFC8F3DAEF2}" type="sibTrans" cxnId="{B6BACA2C-171C-4C0A-9970-2DC91957A9EB}">
      <dgm:prSet/>
      <dgm:spPr/>
      <dgm:t>
        <a:bodyPr/>
        <a:lstStyle/>
        <a:p>
          <a:endParaRPr lang="el-GR"/>
        </a:p>
      </dgm:t>
    </dgm:pt>
    <dgm:pt modelId="{E2BD2439-5269-4632-BA2F-1E735E6CDEB1}">
      <dgm:prSet custT="1"/>
      <dgm:spPr/>
      <dgm:t>
        <a:bodyPr/>
        <a:lstStyle/>
        <a:p>
          <a:pPr rtl="0"/>
          <a:r>
            <a:rPr lang="el-GR" sz="2800" b="1" dirty="0">
              <a:latin typeface="Garamond" pitchFamily="18" charset="0"/>
            </a:rPr>
            <a:t>Ζ. </a:t>
          </a:r>
          <a:r>
            <a:rPr lang="el-GR" sz="2800" b="1" i="1" dirty="0">
              <a:latin typeface="Garamond" pitchFamily="18" charset="0"/>
            </a:rPr>
            <a:t>ο ρατσιστικός εκφοβισμός</a:t>
          </a:r>
          <a:endParaRPr lang="el-GR" sz="2800" dirty="0">
            <a:latin typeface="Garamond" pitchFamily="18" charset="0"/>
          </a:endParaRPr>
        </a:p>
      </dgm:t>
    </dgm:pt>
    <dgm:pt modelId="{40729EB3-834E-4CDC-A5EB-D156AD3B7365}" type="parTrans" cxnId="{96AA3467-EFEE-4769-A89D-69CE1EC6694B}">
      <dgm:prSet/>
      <dgm:spPr/>
      <dgm:t>
        <a:bodyPr/>
        <a:lstStyle/>
        <a:p>
          <a:endParaRPr lang="el-GR"/>
        </a:p>
      </dgm:t>
    </dgm:pt>
    <dgm:pt modelId="{F74A0B50-857A-4639-BBA0-F12BBCBC9EAE}" type="sibTrans" cxnId="{96AA3467-EFEE-4769-A89D-69CE1EC6694B}">
      <dgm:prSet/>
      <dgm:spPr/>
      <dgm:t>
        <a:bodyPr/>
        <a:lstStyle/>
        <a:p>
          <a:endParaRPr lang="el-GR"/>
        </a:p>
      </dgm:t>
    </dgm:pt>
    <dgm:pt modelId="{FA63EE5D-DD06-4E66-8F11-708CF4D3B9A0}">
      <dgm:prSet custT="1"/>
      <dgm:spPr/>
      <dgm:t>
        <a:bodyPr/>
        <a:lstStyle/>
        <a:p>
          <a:pPr rtl="0"/>
          <a:r>
            <a:rPr lang="el-GR" sz="2800" b="1" dirty="0">
              <a:latin typeface="Garamond" pitchFamily="18" charset="0"/>
            </a:rPr>
            <a:t>Η. </a:t>
          </a:r>
          <a:r>
            <a:rPr lang="el-GR" sz="2800" b="1" i="1" dirty="0">
              <a:latin typeface="Garamond" pitchFamily="18" charset="0"/>
            </a:rPr>
            <a:t>ο οπτικός εκφοβισμός</a:t>
          </a:r>
          <a:endParaRPr lang="el-GR" sz="2800" dirty="0">
            <a:latin typeface="Garamond" pitchFamily="18" charset="0"/>
          </a:endParaRPr>
        </a:p>
      </dgm:t>
    </dgm:pt>
    <dgm:pt modelId="{3769ABB5-D13C-47B1-8FDD-E0B189D2D3DE}" type="parTrans" cxnId="{9BD8872A-8FD7-4F29-8AE9-3E6ABB41D7AF}">
      <dgm:prSet/>
      <dgm:spPr/>
      <dgm:t>
        <a:bodyPr/>
        <a:lstStyle/>
        <a:p>
          <a:endParaRPr lang="el-GR"/>
        </a:p>
      </dgm:t>
    </dgm:pt>
    <dgm:pt modelId="{13DEBAA2-2745-4C35-8901-D7A338DE191A}" type="sibTrans" cxnId="{9BD8872A-8FD7-4F29-8AE9-3E6ABB41D7AF}">
      <dgm:prSet/>
      <dgm:spPr/>
      <dgm:t>
        <a:bodyPr/>
        <a:lstStyle/>
        <a:p>
          <a:endParaRPr lang="el-GR"/>
        </a:p>
      </dgm:t>
    </dgm:pt>
    <dgm:pt modelId="{9C59B2F3-3532-4A5A-AC2D-ED21778231C3}">
      <dgm:prSet custT="1"/>
      <dgm:spPr/>
      <dgm:t>
        <a:bodyPr/>
        <a:lstStyle/>
        <a:p>
          <a:pPr rtl="0"/>
          <a:r>
            <a:rPr lang="el-GR" sz="2800" b="1" dirty="0">
              <a:latin typeface="Garamond" pitchFamily="18" charset="0"/>
            </a:rPr>
            <a:t>Θ</a:t>
          </a:r>
          <a:r>
            <a:rPr lang="el-GR" sz="2800" dirty="0">
              <a:latin typeface="Garamond" pitchFamily="18" charset="0"/>
            </a:rPr>
            <a:t>. </a:t>
          </a:r>
          <a:r>
            <a:rPr lang="el-GR" sz="2800" b="1" i="1" dirty="0">
              <a:latin typeface="Garamond" pitchFamily="18" charset="0"/>
            </a:rPr>
            <a:t>ο εκφοβισμός με εκβιασμό</a:t>
          </a:r>
          <a:endParaRPr lang="el-GR" sz="2800" dirty="0">
            <a:latin typeface="Garamond" pitchFamily="18" charset="0"/>
          </a:endParaRPr>
        </a:p>
      </dgm:t>
    </dgm:pt>
    <dgm:pt modelId="{F72B44AC-D16E-4685-8B94-26166CBF8FD9}" type="parTrans" cxnId="{D1782A53-EC27-4C4F-BB3D-D67DDB94CE93}">
      <dgm:prSet/>
      <dgm:spPr/>
      <dgm:t>
        <a:bodyPr/>
        <a:lstStyle/>
        <a:p>
          <a:endParaRPr lang="el-GR"/>
        </a:p>
      </dgm:t>
    </dgm:pt>
    <dgm:pt modelId="{078934E7-A327-4C4A-BB17-9C8F37E01DDB}" type="sibTrans" cxnId="{D1782A53-EC27-4C4F-BB3D-D67DDB94CE93}">
      <dgm:prSet/>
      <dgm:spPr/>
      <dgm:t>
        <a:bodyPr/>
        <a:lstStyle/>
        <a:p>
          <a:endParaRPr lang="el-GR"/>
        </a:p>
      </dgm:t>
    </dgm:pt>
    <dgm:pt modelId="{9FD29DF0-7E6B-4568-B5E1-1F8A161BB9BB}" type="pres">
      <dgm:prSet presAssocID="{762C378D-89AF-446D-8C16-D84F894442F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1DB23C0-05A5-4DD4-9727-05C6BD1E4181}" type="pres">
      <dgm:prSet presAssocID="{19153A78-74B3-475A-9DD7-15D93757B237}" presName="comp" presStyleCnt="0"/>
      <dgm:spPr/>
    </dgm:pt>
    <dgm:pt modelId="{7E8C965C-CD36-4C8D-A6F9-C8BAE8785E6E}" type="pres">
      <dgm:prSet presAssocID="{19153A78-74B3-475A-9DD7-15D93757B237}" presName="box" presStyleLbl="node1" presStyleIdx="0" presStyleCnt="5"/>
      <dgm:spPr/>
      <dgm:t>
        <a:bodyPr/>
        <a:lstStyle/>
        <a:p>
          <a:endParaRPr lang="el-GR"/>
        </a:p>
      </dgm:t>
    </dgm:pt>
    <dgm:pt modelId="{D7359167-3EA5-4252-907C-6DD47BD48EDB}" type="pres">
      <dgm:prSet presAssocID="{19153A78-74B3-475A-9DD7-15D93757B237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FE7E564-C05F-4640-9B83-DA643E751EB0}" type="pres">
      <dgm:prSet presAssocID="{19153A78-74B3-475A-9DD7-15D93757B237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D23E728-B20F-4CAE-ACDA-AF5AD159797B}" type="pres">
      <dgm:prSet presAssocID="{337FBFD4-87AF-438F-8F4F-99DC5A2B71B0}" presName="spacer" presStyleCnt="0"/>
      <dgm:spPr/>
    </dgm:pt>
    <dgm:pt modelId="{F66267B5-6C5D-45C7-9692-104250E3E15A}" type="pres">
      <dgm:prSet presAssocID="{D5EFE9B9-2248-46EB-881E-AC94E2032DE1}" presName="comp" presStyleCnt="0"/>
      <dgm:spPr/>
    </dgm:pt>
    <dgm:pt modelId="{5703A89B-3C05-4FDD-A305-43F5F3F42DC0}" type="pres">
      <dgm:prSet presAssocID="{D5EFE9B9-2248-46EB-881E-AC94E2032DE1}" presName="box" presStyleLbl="node1" presStyleIdx="1" presStyleCnt="5"/>
      <dgm:spPr/>
      <dgm:t>
        <a:bodyPr/>
        <a:lstStyle/>
        <a:p>
          <a:endParaRPr lang="el-GR"/>
        </a:p>
      </dgm:t>
    </dgm:pt>
    <dgm:pt modelId="{0BE1E979-31AC-42AE-BD5E-B2BC8E024D43}" type="pres">
      <dgm:prSet presAssocID="{D5EFE9B9-2248-46EB-881E-AC94E2032DE1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6B6BC41-3C93-4B0E-AB1C-CBDA0BA231E1}" type="pres">
      <dgm:prSet presAssocID="{D5EFE9B9-2248-46EB-881E-AC94E2032DE1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0E87EEA-628E-4504-A666-0B2494B6C44C}" type="pres">
      <dgm:prSet presAssocID="{5FB8BF1E-9B17-4C0E-8C10-5DFC8F3DAEF2}" presName="spacer" presStyleCnt="0"/>
      <dgm:spPr/>
    </dgm:pt>
    <dgm:pt modelId="{BA007368-402D-4E2F-BB54-E71A395F7097}" type="pres">
      <dgm:prSet presAssocID="{E2BD2439-5269-4632-BA2F-1E735E6CDEB1}" presName="comp" presStyleCnt="0"/>
      <dgm:spPr/>
    </dgm:pt>
    <dgm:pt modelId="{62A1AA58-5BB7-483A-B4EB-84183F64F26F}" type="pres">
      <dgm:prSet presAssocID="{E2BD2439-5269-4632-BA2F-1E735E6CDEB1}" presName="box" presStyleLbl="node1" presStyleIdx="2" presStyleCnt="5"/>
      <dgm:spPr/>
      <dgm:t>
        <a:bodyPr/>
        <a:lstStyle/>
        <a:p>
          <a:endParaRPr lang="el-GR"/>
        </a:p>
      </dgm:t>
    </dgm:pt>
    <dgm:pt modelId="{4B20F698-4EE7-4436-BB6E-77223625CA1E}" type="pres">
      <dgm:prSet presAssocID="{E2BD2439-5269-4632-BA2F-1E735E6CDEB1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0ECFAAE-713B-4913-809B-1ECCEF8A8257}" type="pres">
      <dgm:prSet presAssocID="{E2BD2439-5269-4632-BA2F-1E735E6CDEB1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3B3AEF8-A8C8-461A-94B4-2240BE006A47}" type="pres">
      <dgm:prSet presAssocID="{F74A0B50-857A-4639-BBA0-F12BBCBC9EAE}" presName="spacer" presStyleCnt="0"/>
      <dgm:spPr/>
    </dgm:pt>
    <dgm:pt modelId="{6AAC707C-8DFB-438B-AD2E-65B45476E177}" type="pres">
      <dgm:prSet presAssocID="{FA63EE5D-DD06-4E66-8F11-708CF4D3B9A0}" presName="comp" presStyleCnt="0"/>
      <dgm:spPr/>
    </dgm:pt>
    <dgm:pt modelId="{A72DACB0-015A-4AB9-BD6E-BC1B69B22909}" type="pres">
      <dgm:prSet presAssocID="{FA63EE5D-DD06-4E66-8F11-708CF4D3B9A0}" presName="box" presStyleLbl="node1" presStyleIdx="3" presStyleCnt="5"/>
      <dgm:spPr/>
      <dgm:t>
        <a:bodyPr/>
        <a:lstStyle/>
        <a:p>
          <a:endParaRPr lang="el-GR"/>
        </a:p>
      </dgm:t>
    </dgm:pt>
    <dgm:pt modelId="{0BECDC35-0C73-4C0F-892C-DC1CB900BC75}" type="pres">
      <dgm:prSet presAssocID="{FA63EE5D-DD06-4E66-8F11-708CF4D3B9A0}" presName="img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337E6BA4-4838-400A-9229-DAD05C7C5839}" type="pres">
      <dgm:prSet presAssocID="{FA63EE5D-DD06-4E66-8F11-708CF4D3B9A0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8C8FC0C-6FD1-4B8B-9681-1E5E5B641DEB}" type="pres">
      <dgm:prSet presAssocID="{13DEBAA2-2745-4C35-8901-D7A338DE191A}" presName="spacer" presStyleCnt="0"/>
      <dgm:spPr/>
    </dgm:pt>
    <dgm:pt modelId="{D5D95A97-D970-4C39-AD37-E80E35BFCEF3}" type="pres">
      <dgm:prSet presAssocID="{9C59B2F3-3532-4A5A-AC2D-ED21778231C3}" presName="comp" presStyleCnt="0"/>
      <dgm:spPr/>
    </dgm:pt>
    <dgm:pt modelId="{A164A194-B584-43AD-8043-18F62FE949E2}" type="pres">
      <dgm:prSet presAssocID="{9C59B2F3-3532-4A5A-AC2D-ED21778231C3}" presName="box" presStyleLbl="node1" presStyleIdx="4" presStyleCnt="5"/>
      <dgm:spPr/>
      <dgm:t>
        <a:bodyPr/>
        <a:lstStyle/>
        <a:p>
          <a:endParaRPr lang="el-GR"/>
        </a:p>
      </dgm:t>
    </dgm:pt>
    <dgm:pt modelId="{8FF48CAE-5D1F-4DF5-98BE-36E684D1E6C0}" type="pres">
      <dgm:prSet presAssocID="{9C59B2F3-3532-4A5A-AC2D-ED21778231C3}" presName="img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26AA010D-6177-4D2C-92DE-D831852C9D16}" type="pres">
      <dgm:prSet presAssocID="{9C59B2F3-3532-4A5A-AC2D-ED21778231C3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96AA3467-EFEE-4769-A89D-69CE1EC6694B}" srcId="{762C378D-89AF-446D-8C16-D84F894442FE}" destId="{E2BD2439-5269-4632-BA2F-1E735E6CDEB1}" srcOrd="2" destOrd="0" parTransId="{40729EB3-834E-4CDC-A5EB-D156AD3B7365}" sibTransId="{F74A0B50-857A-4639-BBA0-F12BBCBC9EAE}"/>
    <dgm:cxn modelId="{E312CCF2-7527-44D1-A6B1-BB540CC8A9F5}" type="presOf" srcId="{E2BD2439-5269-4632-BA2F-1E735E6CDEB1}" destId="{50ECFAAE-713B-4913-809B-1ECCEF8A8257}" srcOrd="1" destOrd="0" presId="urn:microsoft.com/office/officeart/2005/8/layout/vList4#4"/>
    <dgm:cxn modelId="{148A9B96-C9A6-419C-A82E-072FAD3DC28B}" type="presOf" srcId="{19153A78-74B3-475A-9DD7-15D93757B237}" destId="{7E8C965C-CD36-4C8D-A6F9-C8BAE8785E6E}" srcOrd="0" destOrd="0" presId="urn:microsoft.com/office/officeart/2005/8/layout/vList4#4"/>
    <dgm:cxn modelId="{B0FF8CC6-A8B3-4E9F-9A34-5FEAE7EAE2C7}" type="presOf" srcId="{9C59B2F3-3532-4A5A-AC2D-ED21778231C3}" destId="{A164A194-B584-43AD-8043-18F62FE949E2}" srcOrd="0" destOrd="0" presId="urn:microsoft.com/office/officeart/2005/8/layout/vList4#4"/>
    <dgm:cxn modelId="{8C7098DE-7B44-4BC7-B7B2-27947908CFD9}" type="presOf" srcId="{D5EFE9B9-2248-46EB-881E-AC94E2032DE1}" destId="{5703A89B-3C05-4FDD-A305-43F5F3F42DC0}" srcOrd="0" destOrd="0" presId="urn:microsoft.com/office/officeart/2005/8/layout/vList4#4"/>
    <dgm:cxn modelId="{A6B64215-54B4-4286-9A92-BB1013CED329}" type="presOf" srcId="{FA63EE5D-DD06-4E66-8F11-708CF4D3B9A0}" destId="{A72DACB0-015A-4AB9-BD6E-BC1B69B22909}" srcOrd="0" destOrd="0" presId="urn:microsoft.com/office/officeart/2005/8/layout/vList4#4"/>
    <dgm:cxn modelId="{D1782A53-EC27-4C4F-BB3D-D67DDB94CE93}" srcId="{762C378D-89AF-446D-8C16-D84F894442FE}" destId="{9C59B2F3-3532-4A5A-AC2D-ED21778231C3}" srcOrd="4" destOrd="0" parTransId="{F72B44AC-D16E-4685-8B94-26166CBF8FD9}" sibTransId="{078934E7-A327-4C4A-BB17-9C8F37E01DDB}"/>
    <dgm:cxn modelId="{B9A39308-F15C-4471-81AA-A668DC3314C3}" type="presOf" srcId="{9C59B2F3-3532-4A5A-AC2D-ED21778231C3}" destId="{26AA010D-6177-4D2C-92DE-D831852C9D16}" srcOrd="1" destOrd="0" presId="urn:microsoft.com/office/officeart/2005/8/layout/vList4#4"/>
    <dgm:cxn modelId="{A5A88CC0-942A-4D95-B88C-3DDA8012ABE1}" type="presOf" srcId="{762C378D-89AF-446D-8C16-D84F894442FE}" destId="{9FD29DF0-7E6B-4568-B5E1-1F8A161BB9BB}" srcOrd="0" destOrd="0" presId="urn:microsoft.com/office/officeart/2005/8/layout/vList4#4"/>
    <dgm:cxn modelId="{9BD8872A-8FD7-4F29-8AE9-3E6ABB41D7AF}" srcId="{762C378D-89AF-446D-8C16-D84F894442FE}" destId="{FA63EE5D-DD06-4E66-8F11-708CF4D3B9A0}" srcOrd="3" destOrd="0" parTransId="{3769ABB5-D13C-47B1-8FDD-E0B189D2D3DE}" sibTransId="{13DEBAA2-2745-4C35-8901-D7A338DE191A}"/>
    <dgm:cxn modelId="{537C3D0A-BE4B-4256-B27B-4F2B3E13739F}" type="presOf" srcId="{D5EFE9B9-2248-46EB-881E-AC94E2032DE1}" destId="{06B6BC41-3C93-4B0E-AB1C-CBDA0BA231E1}" srcOrd="1" destOrd="0" presId="urn:microsoft.com/office/officeart/2005/8/layout/vList4#4"/>
    <dgm:cxn modelId="{6A258486-3589-42B5-8AB1-6FE97AC3372F}" type="presOf" srcId="{FA63EE5D-DD06-4E66-8F11-708CF4D3B9A0}" destId="{337E6BA4-4838-400A-9229-DAD05C7C5839}" srcOrd="1" destOrd="0" presId="urn:microsoft.com/office/officeart/2005/8/layout/vList4#4"/>
    <dgm:cxn modelId="{DA6CCDCA-74DF-4943-BFB1-662D16BF4827}" type="presOf" srcId="{E2BD2439-5269-4632-BA2F-1E735E6CDEB1}" destId="{62A1AA58-5BB7-483A-B4EB-84183F64F26F}" srcOrd="0" destOrd="0" presId="urn:microsoft.com/office/officeart/2005/8/layout/vList4#4"/>
    <dgm:cxn modelId="{B6BACA2C-171C-4C0A-9970-2DC91957A9EB}" srcId="{762C378D-89AF-446D-8C16-D84F894442FE}" destId="{D5EFE9B9-2248-46EB-881E-AC94E2032DE1}" srcOrd="1" destOrd="0" parTransId="{F1E57681-B1EA-4A46-A18D-5BA044983E09}" sibTransId="{5FB8BF1E-9B17-4C0E-8C10-5DFC8F3DAEF2}"/>
    <dgm:cxn modelId="{2A2FF931-877A-43FC-B6B0-7B80749BF8CF}" type="presOf" srcId="{19153A78-74B3-475A-9DD7-15D93757B237}" destId="{7FE7E564-C05F-4640-9B83-DA643E751EB0}" srcOrd="1" destOrd="0" presId="urn:microsoft.com/office/officeart/2005/8/layout/vList4#4"/>
    <dgm:cxn modelId="{7B9F287A-A894-4CE6-A51E-7EA7D82CEC6B}" srcId="{762C378D-89AF-446D-8C16-D84F894442FE}" destId="{19153A78-74B3-475A-9DD7-15D93757B237}" srcOrd="0" destOrd="0" parTransId="{093F068F-5BDE-4E1B-81BD-722DDB7CFFFC}" sibTransId="{337FBFD4-87AF-438F-8F4F-99DC5A2B71B0}"/>
    <dgm:cxn modelId="{4904D090-0FA4-48F3-8194-EF6649E54E05}" type="presParOf" srcId="{9FD29DF0-7E6B-4568-B5E1-1F8A161BB9BB}" destId="{E1DB23C0-05A5-4DD4-9727-05C6BD1E4181}" srcOrd="0" destOrd="0" presId="urn:microsoft.com/office/officeart/2005/8/layout/vList4#4"/>
    <dgm:cxn modelId="{7A9D955F-90DF-4CF1-B1A9-4ECC5099CCC3}" type="presParOf" srcId="{E1DB23C0-05A5-4DD4-9727-05C6BD1E4181}" destId="{7E8C965C-CD36-4C8D-A6F9-C8BAE8785E6E}" srcOrd="0" destOrd="0" presId="urn:microsoft.com/office/officeart/2005/8/layout/vList4#4"/>
    <dgm:cxn modelId="{FEEFC1D7-12C6-4DA1-98F3-B6ACC53EFEB0}" type="presParOf" srcId="{E1DB23C0-05A5-4DD4-9727-05C6BD1E4181}" destId="{D7359167-3EA5-4252-907C-6DD47BD48EDB}" srcOrd="1" destOrd="0" presId="urn:microsoft.com/office/officeart/2005/8/layout/vList4#4"/>
    <dgm:cxn modelId="{123A77CE-D600-42CA-B782-FAC827E635F5}" type="presParOf" srcId="{E1DB23C0-05A5-4DD4-9727-05C6BD1E4181}" destId="{7FE7E564-C05F-4640-9B83-DA643E751EB0}" srcOrd="2" destOrd="0" presId="urn:microsoft.com/office/officeart/2005/8/layout/vList4#4"/>
    <dgm:cxn modelId="{026EDF9E-655A-4952-ACD9-21CC40A4E507}" type="presParOf" srcId="{9FD29DF0-7E6B-4568-B5E1-1F8A161BB9BB}" destId="{2D23E728-B20F-4CAE-ACDA-AF5AD159797B}" srcOrd="1" destOrd="0" presId="urn:microsoft.com/office/officeart/2005/8/layout/vList4#4"/>
    <dgm:cxn modelId="{670253E2-FB36-4AC8-A542-84395A8FAFD9}" type="presParOf" srcId="{9FD29DF0-7E6B-4568-B5E1-1F8A161BB9BB}" destId="{F66267B5-6C5D-45C7-9692-104250E3E15A}" srcOrd="2" destOrd="0" presId="urn:microsoft.com/office/officeart/2005/8/layout/vList4#4"/>
    <dgm:cxn modelId="{324A3E04-4647-4458-9DA6-73EBFEC1E9E0}" type="presParOf" srcId="{F66267B5-6C5D-45C7-9692-104250E3E15A}" destId="{5703A89B-3C05-4FDD-A305-43F5F3F42DC0}" srcOrd="0" destOrd="0" presId="urn:microsoft.com/office/officeart/2005/8/layout/vList4#4"/>
    <dgm:cxn modelId="{EFBB48FD-E122-4A00-9FC9-64A2B5111183}" type="presParOf" srcId="{F66267B5-6C5D-45C7-9692-104250E3E15A}" destId="{0BE1E979-31AC-42AE-BD5E-B2BC8E024D43}" srcOrd="1" destOrd="0" presId="urn:microsoft.com/office/officeart/2005/8/layout/vList4#4"/>
    <dgm:cxn modelId="{14B4C7BB-9B05-4009-BDFB-9AD1C99CB8FF}" type="presParOf" srcId="{F66267B5-6C5D-45C7-9692-104250E3E15A}" destId="{06B6BC41-3C93-4B0E-AB1C-CBDA0BA231E1}" srcOrd="2" destOrd="0" presId="urn:microsoft.com/office/officeart/2005/8/layout/vList4#4"/>
    <dgm:cxn modelId="{80C91A6C-A4DE-4D50-88C9-E0D14B3C542B}" type="presParOf" srcId="{9FD29DF0-7E6B-4568-B5E1-1F8A161BB9BB}" destId="{00E87EEA-628E-4504-A666-0B2494B6C44C}" srcOrd="3" destOrd="0" presId="urn:microsoft.com/office/officeart/2005/8/layout/vList4#4"/>
    <dgm:cxn modelId="{249DA14C-0C76-4574-A250-14AC18598ABC}" type="presParOf" srcId="{9FD29DF0-7E6B-4568-B5E1-1F8A161BB9BB}" destId="{BA007368-402D-4E2F-BB54-E71A395F7097}" srcOrd="4" destOrd="0" presId="urn:microsoft.com/office/officeart/2005/8/layout/vList4#4"/>
    <dgm:cxn modelId="{A4831C2B-D085-4F01-83F9-0EA2C988D66A}" type="presParOf" srcId="{BA007368-402D-4E2F-BB54-E71A395F7097}" destId="{62A1AA58-5BB7-483A-B4EB-84183F64F26F}" srcOrd="0" destOrd="0" presId="urn:microsoft.com/office/officeart/2005/8/layout/vList4#4"/>
    <dgm:cxn modelId="{A7525AC3-EE65-4427-AD64-D629CB585DD7}" type="presParOf" srcId="{BA007368-402D-4E2F-BB54-E71A395F7097}" destId="{4B20F698-4EE7-4436-BB6E-77223625CA1E}" srcOrd="1" destOrd="0" presId="urn:microsoft.com/office/officeart/2005/8/layout/vList4#4"/>
    <dgm:cxn modelId="{70B8A1B7-8108-41EA-8EDE-9B18A9F080F3}" type="presParOf" srcId="{BA007368-402D-4E2F-BB54-E71A395F7097}" destId="{50ECFAAE-713B-4913-809B-1ECCEF8A8257}" srcOrd="2" destOrd="0" presId="urn:microsoft.com/office/officeart/2005/8/layout/vList4#4"/>
    <dgm:cxn modelId="{33E56E2C-8357-45C8-8B59-B1B0A6622108}" type="presParOf" srcId="{9FD29DF0-7E6B-4568-B5E1-1F8A161BB9BB}" destId="{73B3AEF8-A8C8-461A-94B4-2240BE006A47}" srcOrd="5" destOrd="0" presId="urn:microsoft.com/office/officeart/2005/8/layout/vList4#4"/>
    <dgm:cxn modelId="{C88DECDE-9592-4A2E-B36B-186BAFA47B35}" type="presParOf" srcId="{9FD29DF0-7E6B-4568-B5E1-1F8A161BB9BB}" destId="{6AAC707C-8DFB-438B-AD2E-65B45476E177}" srcOrd="6" destOrd="0" presId="urn:microsoft.com/office/officeart/2005/8/layout/vList4#4"/>
    <dgm:cxn modelId="{855260EC-CBB4-4E2D-8F93-EBFA57FC37FF}" type="presParOf" srcId="{6AAC707C-8DFB-438B-AD2E-65B45476E177}" destId="{A72DACB0-015A-4AB9-BD6E-BC1B69B22909}" srcOrd="0" destOrd="0" presId="urn:microsoft.com/office/officeart/2005/8/layout/vList4#4"/>
    <dgm:cxn modelId="{4AFFAE21-CDC7-49E5-A6D5-C9EC123AD5AB}" type="presParOf" srcId="{6AAC707C-8DFB-438B-AD2E-65B45476E177}" destId="{0BECDC35-0C73-4C0F-892C-DC1CB900BC75}" srcOrd="1" destOrd="0" presId="urn:microsoft.com/office/officeart/2005/8/layout/vList4#4"/>
    <dgm:cxn modelId="{62550E75-D8C0-4807-B884-67B0633C4823}" type="presParOf" srcId="{6AAC707C-8DFB-438B-AD2E-65B45476E177}" destId="{337E6BA4-4838-400A-9229-DAD05C7C5839}" srcOrd="2" destOrd="0" presId="urn:microsoft.com/office/officeart/2005/8/layout/vList4#4"/>
    <dgm:cxn modelId="{1462FED1-5F2D-4040-A539-3B60EB94241C}" type="presParOf" srcId="{9FD29DF0-7E6B-4568-B5E1-1F8A161BB9BB}" destId="{68C8FC0C-6FD1-4B8B-9681-1E5E5B641DEB}" srcOrd="7" destOrd="0" presId="urn:microsoft.com/office/officeart/2005/8/layout/vList4#4"/>
    <dgm:cxn modelId="{8420C0FD-7ABC-4D21-8784-E00C1C1AB22E}" type="presParOf" srcId="{9FD29DF0-7E6B-4568-B5E1-1F8A161BB9BB}" destId="{D5D95A97-D970-4C39-AD37-E80E35BFCEF3}" srcOrd="8" destOrd="0" presId="urn:microsoft.com/office/officeart/2005/8/layout/vList4#4"/>
    <dgm:cxn modelId="{2F6A39F8-477A-4B61-870B-A77596FC12BB}" type="presParOf" srcId="{D5D95A97-D970-4C39-AD37-E80E35BFCEF3}" destId="{A164A194-B584-43AD-8043-18F62FE949E2}" srcOrd="0" destOrd="0" presId="urn:microsoft.com/office/officeart/2005/8/layout/vList4#4"/>
    <dgm:cxn modelId="{514669BD-FE0D-489D-B138-8367F9950947}" type="presParOf" srcId="{D5D95A97-D970-4C39-AD37-E80E35BFCEF3}" destId="{8FF48CAE-5D1F-4DF5-98BE-36E684D1E6C0}" srcOrd="1" destOrd="0" presId="urn:microsoft.com/office/officeart/2005/8/layout/vList4#4"/>
    <dgm:cxn modelId="{95237525-DBD5-4762-99CF-F11BE5F41592}" type="presParOf" srcId="{D5D95A97-D970-4C39-AD37-E80E35BFCEF3}" destId="{26AA010D-6177-4D2C-92DE-D831852C9D16}" srcOrd="2" destOrd="0" presId="urn:microsoft.com/office/officeart/2005/8/layout/vList4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90C36A-4D91-46D2-9006-3694B13B8210}" type="doc">
      <dgm:prSet loTypeId="urn:microsoft.com/office/officeart/2005/8/layout/vList6" loCatId="process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l-GR"/>
        </a:p>
      </dgm:t>
    </dgm:pt>
    <dgm:pt modelId="{98F908E1-86B8-43E0-BBF6-DF8FF0E99EE1}">
      <dgm:prSet/>
      <dgm:spPr/>
      <dgm:t>
        <a:bodyPr/>
        <a:lstStyle/>
        <a:p>
          <a:pPr rtl="0"/>
          <a:r>
            <a:rPr lang="el-GR" b="1" dirty="0">
              <a:latin typeface="Garamond" pitchFamily="18" charset="0"/>
            </a:rPr>
            <a:t>Σωματικές</a:t>
          </a:r>
        </a:p>
      </dgm:t>
    </dgm:pt>
    <dgm:pt modelId="{68F1707C-8A05-4FCA-8463-1FC84360B214}" type="parTrans" cxnId="{C88BBADE-A57A-4923-8653-7721372A9E0B}">
      <dgm:prSet/>
      <dgm:spPr/>
      <dgm:t>
        <a:bodyPr/>
        <a:lstStyle/>
        <a:p>
          <a:endParaRPr lang="el-GR"/>
        </a:p>
      </dgm:t>
    </dgm:pt>
    <dgm:pt modelId="{4E572602-A2FB-4927-ABA2-74FCB9DDF1F4}" type="sibTrans" cxnId="{C88BBADE-A57A-4923-8653-7721372A9E0B}">
      <dgm:prSet/>
      <dgm:spPr/>
      <dgm:t>
        <a:bodyPr/>
        <a:lstStyle/>
        <a:p>
          <a:endParaRPr lang="el-GR"/>
        </a:p>
      </dgm:t>
    </dgm:pt>
    <dgm:pt modelId="{DDDCF593-88CE-4B7A-98C7-E40485B4CF92}">
      <dgm:prSet/>
      <dgm:spPr/>
      <dgm:t>
        <a:bodyPr/>
        <a:lstStyle/>
        <a:p>
          <a:pPr rtl="0"/>
          <a:r>
            <a:rPr lang="el-GR" b="1" dirty="0">
              <a:latin typeface="Garamond" pitchFamily="18" charset="0"/>
            </a:rPr>
            <a:t>Πνευματικές</a:t>
          </a:r>
        </a:p>
      </dgm:t>
    </dgm:pt>
    <dgm:pt modelId="{B2EF0235-F51E-4EC3-82CB-45A65CC08A82}" type="parTrans" cxnId="{139BB97E-F71D-4E6B-80FF-3B06A38D1366}">
      <dgm:prSet/>
      <dgm:spPr/>
      <dgm:t>
        <a:bodyPr/>
        <a:lstStyle/>
        <a:p>
          <a:endParaRPr lang="el-GR"/>
        </a:p>
      </dgm:t>
    </dgm:pt>
    <dgm:pt modelId="{95331F4A-402B-4011-B126-0D4154526919}" type="sibTrans" cxnId="{139BB97E-F71D-4E6B-80FF-3B06A38D1366}">
      <dgm:prSet/>
      <dgm:spPr/>
      <dgm:t>
        <a:bodyPr/>
        <a:lstStyle/>
        <a:p>
          <a:endParaRPr lang="el-GR"/>
        </a:p>
      </dgm:t>
    </dgm:pt>
    <dgm:pt modelId="{B68C5533-1E80-4232-B005-F1480930F979}">
      <dgm:prSet/>
      <dgm:spPr/>
      <dgm:t>
        <a:bodyPr/>
        <a:lstStyle/>
        <a:p>
          <a:pPr rtl="0"/>
          <a:r>
            <a:rPr lang="el-GR" b="1" dirty="0">
              <a:latin typeface="Garamond" pitchFamily="18" charset="0"/>
            </a:rPr>
            <a:t>Αυτοεικόνα</a:t>
          </a:r>
        </a:p>
      </dgm:t>
    </dgm:pt>
    <dgm:pt modelId="{938DF462-6D41-4446-A104-0BDECD554E3F}" type="parTrans" cxnId="{8952D211-2718-4EE0-9A4E-0D57C893CDEE}">
      <dgm:prSet/>
      <dgm:spPr/>
      <dgm:t>
        <a:bodyPr/>
        <a:lstStyle/>
        <a:p>
          <a:endParaRPr lang="el-GR"/>
        </a:p>
      </dgm:t>
    </dgm:pt>
    <dgm:pt modelId="{BBF43312-A8D0-4458-B5B6-DE35FB97EBA0}" type="sibTrans" cxnId="{8952D211-2718-4EE0-9A4E-0D57C893CDEE}">
      <dgm:prSet/>
      <dgm:spPr/>
      <dgm:t>
        <a:bodyPr/>
        <a:lstStyle/>
        <a:p>
          <a:endParaRPr lang="el-GR"/>
        </a:p>
      </dgm:t>
    </dgm:pt>
    <dgm:pt modelId="{A9A98F85-AF9F-4A0E-B20B-7C2B31F5401F}">
      <dgm:prSet/>
      <dgm:spPr/>
      <dgm:t>
        <a:bodyPr/>
        <a:lstStyle/>
        <a:p>
          <a:pPr rtl="0"/>
          <a:r>
            <a:rPr lang="el-GR" b="1" dirty="0">
              <a:latin typeface="Garamond" pitchFamily="18" charset="0"/>
            </a:rPr>
            <a:t>Ψυχολογικές</a:t>
          </a:r>
        </a:p>
      </dgm:t>
    </dgm:pt>
    <dgm:pt modelId="{A1F5DF3C-D144-43F0-99F6-DC48AB5DCA9A}" type="parTrans" cxnId="{0D8B3B97-B11E-4BFA-A89E-15E047DCF3F3}">
      <dgm:prSet/>
      <dgm:spPr/>
      <dgm:t>
        <a:bodyPr/>
        <a:lstStyle/>
        <a:p>
          <a:endParaRPr lang="el-GR"/>
        </a:p>
      </dgm:t>
    </dgm:pt>
    <dgm:pt modelId="{A5A64E30-F92D-463F-A6E5-DD09EC3E399F}" type="sibTrans" cxnId="{0D8B3B97-B11E-4BFA-A89E-15E047DCF3F3}">
      <dgm:prSet/>
      <dgm:spPr/>
      <dgm:t>
        <a:bodyPr/>
        <a:lstStyle/>
        <a:p>
          <a:endParaRPr lang="el-GR"/>
        </a:p>
      </dgm:t>
    </dgm:pt>
    <dgm:pt modelId="{1315B9EC-1292-488C-8D0E-CAA5BADEC86C}">
      <dgm:prSet/>
      <dgm:spPr/>
      <dgm:t>
        <a:bodyPr/>
        <a:lstStyle/>
        <a:p>
          <a:pPr rtl="0"/>
          <a:r>
            <a:rPr lang="el-GR" b="1" dirty="0">
              <a:latin typeface="Garamond" pitchFamily="18" charset="0"/>
            </a:rPr>
            <a:t>Μακροπρόθεσμες</a:t>
          </a:r>
        </a:p>
      </dgm:t>
    </dgm:pt>
    <dgm:pt modelId="{E6286404-9A5F-4D08-AA70-C2F5653EA3BA}" type="parTrans" cxnId="{88636E6C-ABCE-45F3-A134-5134DF633A88}">
      <dgm:prSet/>
      <dgm:spPr/>
      <dgm:t>
        <a:bodyPr/>
        <a:lstStyle/>
        <a:p>
          <a:endParaRPr lang="el-GR"/>
        </a:p>
      </dgm:t>
    </dgm:pt>
    <dgm:pt modelId="{499C05E3-F03F-460F-A2C4-488E98587BC2}" type="sibTrans" cxnId="{88636E6C-ABCE-45F3-A134-5134DF633A88}">
      <dgm:prSet/>
      <dgm:spPr/>
      <dgm:t>
        <a:bodyPr/>
        <a:lstStyle/>
        <a:p>
          <a:endParaRPr lang="el-GR"/>
        </a:p>
      </dgm:t>
    </dgm:pt>
    <dgm:pt modelId="{E330DFD3-ACD1-43A5-A44B-3715BA6C8E31}">
      <dgm:prSet custT="1"/>
      <dgm:spPr/>
      <dgm:t>
        <a:bodyPr/>
        <a:lstStyle/>
        <a:p>
          <a:r>
            <a:rPr lang="el-GR" sz="2400" b="1" dirty="0">
              <a:solidFill>
                <a:schemeClr val="tx2">
                  <a:lumMod val="75000"/>
                </a:schemeClr>
              </a:solidFill>
              <a:latin typeface="Garamond" pitchFamily="18" charset="0"/>
            </a:rPr>
            <a:t>μώλωπες, αϋπνία, βουλιμία …</a:t>
          </a:r>
        </a:p>
      </dgm:t>
    </dgm:pt>
    <dgm:pt modelId="{B1F15258-BC88-4C86-853D-691C804A1DDF}" type="parTrans" cxnId="{2B73E3AA-E423-42C5-88D9-3305E1FCC839}">
      <dgm:prSet/>
      <dgm:spPr/>
      <dgm:t>
        <a:bodyPr/>
        <a:lstStyle/>
        <a:p>
          <a:endParaRPr lang="el-GR"/>
        </a:p>
      </dgm:t>
    </dgm:pt>
    <dgm:pt modelId="{CE30A66C-EDF2-4BBD-A9C6-B3AAD424B58B}" type="sibTrans" cxnId="{2B73E3AA-E423-42C5-88D9-3305E1FCC839}">
      <dgm:prSet/>
      <dgm:spPr/>
      <dgm:t>
        <a:bodyPr/>
        <a:lstStyle/>
        <a:p>
          <a:endParaRPr lang="el-GR"/>
        </a:p>
      </dgm:t>
    </dgm:pt>
    <dgm:pt modelId="{B6ACF4DD-E55E-48BD-83D7-25D70B8A03B4}">
      <dgm:prSet custT="1"/>
      <dgm:spPr/>
      <dgm:t>
        <a:bodyPr/>
        <a:lstStyle/>
        <a:p>
          <a:r>
            <a:rPr lang="el-GR" sz="2400" b="1" dirty="0">
              <a:solidFill>
                <a:schemeClr val="tx2">
                  <a:lumMod val="75000"/>
                </a:schemeClr>
              </a:solidFill>
              <a:latin typeface="Garamond" pitchFamily="18" charset="0"/>
            </a:rPr>
            <a:t>δυσκολίες μνήμη, επίδοση…</a:t>
          </a:r>
        </a:p>
      </dgm:t>
    </dgm:pt>
    <dgm:pt modelId="{5548C840-3D48-412E-A53B-7FC62E88DBAB}" type="parTrans" cxnId="{0B0D6EE7-A1B2-41A1-865A-D9B46395510D}">
      <dgm:prSet/>
      <dgm:spPr/>
      <dgm:t>
        <a:bodyPr/>
        <a:lstStyle/>
        <a:p>
          <a:endParaRPr lang="el-GR"/>
        </a:p>
      </dgm:t>
    </dgm:pt>
    <dgm:pt modelId="{4D0A4563-ACEC-444B-8B77-92DE1E61BE1B}" type="sibTrans" cxnId="{0B0D6EE7-A1B2-41A1-865A-D9B46395510D}">
      <dgm:prSet/>
      <dgm:spPr/>
      <dgm:t>
        <a:bodyPr/>
        <a:lstStyle/>
        <a:p>
          <a:endParaRPr lang="el-GR"/>
        </a:p>
      </dgm:t>
    </dgm:pt>
    <dgm:pt modelId="{1CD76633-0B68-4CD2-82B2-A5413912B82D}">
      <dgm:prSet/>
      <dgm:spPr/>
      <dgm:t>
        <a:bodyPr/>
        <a:lstStyle/>
        <a:p>
          <a:r>
            <a:rPr lang="el-GR" b="1" dirty="0">
              <a:latin typeface="Garamond" pitchFamily="18" charset="0"/>
            </a:rPr>
            <a:t>Κοινωνικές</a:t>
          </a:r>
          <a:r>
            <a:rPr lang="el-GR" dirty="0"/>
            <a:t> </a:t>
          </a:r>
        </a:p>
      </dgm:t>
    </dgm:pt>
    <dgm:pt modelId="{AA24845D-CD5D-4D89-9EEA-39143E0A2F98}" type="parTrans" cxnId="{1A21BE9A-BA28-45DE-9344-5B81A5DDEB18}">
      <dgm:prSet/>
      <dgm:spPr/>
      <dgm:t>
        <a:bodyPr/>
        <a:lstStyle/>
        <a:p>
          <a:endParaRPr lang="el-GR"/>
        </a:p>
      </dgm:t>
    </dgm:pt>
    <dgm:pt modelId="{3C117837-DED7-4CC2-B367-99931DCB3A07}" type="sibTrans" cxnId="{1A21BE9A-BA28-45DE-9344-5B81A5DDEB18}">
      <dgm:prSet/>
      <dgm:spPr/>
      <dgm:t>
        <a:bodyPr/>
        <a:lstStyle/>
        <a:p>
          <a:endParaRPr lang="el-GR"/>
        </a:p>
      </dgm:t>
    </dgm:pt>
    <dgm:pt modelId="{E4B3C54A-449F-4482-A206-01A1A8F520BB}">
      <dgm:prSet custT="1"/>
      <dgm:spPr/>
      <dgm:t>
        <a:bodyPr/>
        <a:lstStyle/>
        <a:p>
          <a:r>
            <a:rPr lang="el-GR" sz="2400" b="1" dirty="0">
              <a:solidFill>
                <a:schemeClr val="tx2">
                  <a:lumMod val="75000"/>
                </a:schemeClr>
              </a:solidFill>
              <a:latin typeface="Garamond" pitchFamily="18" charset="0"/>
            </a:rPr>
            <a:t>προσκόλληση, υποταγή … </a:t>
          </a:r>
        </a:p>
      </dgm:t>
    </dgm:pt>
    <dgm:pt modelId="{F486F36A-1874-4B19-828C-F22D58FA1EA1}" type="parTrans" cxnId="{3680FADF-9EB7-40C5-A42F-1977655FB2F2}">
      <dgm:prSet/>
      <dgm:spPr/>
      <dgm:t>
        <a:bodyPr/>
        <a:lstStyle/>
        <a:p>
          <a:endParaRPr lang="el-GR"/>
        </a:p>
      </dgm:t>
    </dgm:pt>
    <dgm:pt modelId="{5D41CAA2-BF94-4CAF-AD8D-A80675DD0AA0}" type="sibTrans" cxnId="{3680FADF-9EB7-40C5-A42F-1977655FB2F2}">
      <dgm:prSet/>
      <dgm:spPr/>
      <dgm:t>
        <a:bodyPr/>
        <a:lstStyle/>
        <a:p>
          <a:endParaRPr lang="el-GR"/>
        </a:p>
      </dgm:t>
    </dgm:pt>
    <dgm:pt modelId="{234F5A97-38FD-48A4-A3AB-9D5FDE247826}">
      <dgm:prSet custT="1"/>
      <dgm:spPr/>
      <dgm:t>
        <a:bodyPr/>
        <a:lstStyle/>
        <a:p>
          <a:r>
            <a:rPr lang="el-GR" sz="2400" b="1" dirty="0">
              <a:solidFill>
                <a:schemeClr val="tx2">
                  <a:lumMod val="75000"/>
                </a:schemeClr>
              </a:solidFill>
              <a:latin typeface="Garamond" pitchFamily="18" charset="0"/>
            </a:rPr>
            <a:t>ευαίσθητα, αυστηρά-επικριτικά…</a:t>
          </a:r>
        </a:p>
      </dgm:t>
    </dgm:pt>
    <dgm:pt modelId="{9EE7B0A2-244D-41A8-8213-7D236405F5C9}" type="parTrans" cxnId="{58DEF053-F149-40EF-BB87-5A1FFDF3CEAF}">
      <dgm:prSet/>
      <dgm:spPr/>
      <dgm:t>
        <a:bodyPr/>
        <a:lstStyle/>
        <a:p>
          <a:endParaRPr lang="el-GR"/>
        </a:p>
      </dgm:t>
    </dgm:pt>
    <dgm:pt modelId="{659802A8-C78E-4A63-BCAE-074576E23AB5}" type="sibTrans" cxnId="{58DEF053-F149-40EF-BB87-5A1FFDF3CEAF}">
      <dgm:prSet/>
      <dgm:spPr/>
      <dgm:t>
        <a:bodyPr/>
        <a:lstStyle/>
        <a:p>
          <a:endParaRPr lang="el-GR"/>
        </a:p>
      </dgm:t>
    </dgm:pt>
    <dgm:pt modelId="{4E732A5A-9B57-4570-A530-73344BE49C13}">
      <dgm:prSet custT="1"/>
      <dgm:spPr/>
      <dgm:t>
        <a:bodyPr/>
        <a:lstStyle/>
        <a:p>
          <a:r>
            <a:rPr lang="el-GR" sz="2400" b="1" dirty="0">
              <a:solidFill>
                <a:schemeClr val="tx2">
                  <a:lumMod val="75000"/>
                </a:schemeClr>
              </a:solidFill>
              <a:latin typeface="Garamond" pitchFamily="18" charset="0"/>
            </a:rPr>
            <a:t>άγχος, μελαγχολία, κατάθλιψη…  </a:t>
          </a:r>
        </a:p>
      </dgm:t>
    </dgm:pt>
    <dgm:pt modelId="{0140899B-A53A-4F88-A81A-6D1807F476ED}" type="parTrans" cxnId="{F4882A58-5625-4E15-91B7-51DDB3B58B55}">
      <dgm:prSet/>
      <dgm:spPr/>
      <dgm:t>
        <a:bodyPr/>
        <a:lstStyle/>
        <a:p>
          <a:endParaRPr lang="el-GR"/>
        </a:p>
      </dgm:t>
    </dgm:pt>
    <dgm:pt modelId="{6C186D75-767D-40FC-B967-5752443F2A80}" type="sibTrans" cxnId="{F4882A58-5625-4E15-91B7-51DDB3B58B55}">
      <dgm:prSet/>
      <dgm:spPr/>
      <dgm:t>
        <a:bodyPr/>
        <a:lstStyle/>
        <a:p>
          <a:endParaRPr lang="el-GR"/>
        </a:p>
      </dgm:t>
    </dgm:pt>
    <dgm:pt modelId="{C003D9E8-4271-4D6D-B820-31941238063D}">
      <dgm:prSet custT="1"/>
      <dgm:spPr/>
      <dgm:t>
        <a:bodyPr/>
        <a:lstStyle/>
        <a:p>
          <a:r>
            <a:rPr lang="el-GR" sz="2400" b="1" dirty="0">
              <a:solidFill>
                <a:schemeClr val="tx2">
                  <a:lumMod val="75000"/>
                </a:schemeClr>
              </a:solidFill>
              <a:latin typeface="Garamond" pitchFamily="18" charset="0"/>
            </a:rPr>
            <a:t>θυμός, σχέσεις, παραβατικότητα …</a:t>
          </a:r>
        </a:p>
      </dgm:t>
    </dgm:pt>
    <dgm:pt modelId="{E56A2D06-9F72-4B49-AA91-170507982B3B}" type="parTrans" cxnId="{61814213-E036-4AC8-9FF9-803B606E8EAB}">
      <dgm:prSet/>
      <dgm:spPr/>
      <dgm:t>
        <a:bodyPr/>
        <a:lstStyle/>
        <a:p>
          <a:endParaRPr lang="el-GR"/>
        </a:p>
      </dgm:t>
    </dgm:pt>
    <dgm:pt modelId="{14B58574-5FE9-4C3E-A5C7-44237A1F4508}" type="sibTrans" cxnId="{61814213-E036-4AC8-9FF9-803B606E8EAB}">
      <dgm:prSet/>
      <dgm:spPr/>
      <dgm:t>
        <a:bodyPr/>
        <a:lstStyle/>
        <a:p>
          <a:endParaRPr lang="el-GR"/>
        </a:p>
      </dgm:t>
    </dgm:pt>
    <dgm:pt modelId="{DB54681D-BEF1-47EA-8B58-7F8D6406B87E}" type="pres">
      <dgm:prSet presAssocID="{7A90C36A-4D91-46D2-9006-3694B13B821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7A758A13-0FA1-4B7B-ADB5-143B1952C104}" type="pres">
      <dgm:prSet presAssocID="{98F908E1-86B8-43E0-BBF6-DF8FF0E99EE1}" presName="linNode" presStyleCnt="0"/>
      <dgm:spPr/>
    </dgm:pt>
    <dgm:pt modelId="{7DE8E84C-BF53-404F-8DAF-E8F3B4D41082}" type="pres">
      <dgm:prSet presAssocID="{98F908E1-86B8-43E0-BBF6-DF8FF0E99EE1}" presName="parent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0A38343-79A7-4666-BAB8-C1EAFB3CA9DC}" type="pres">
      <dgm:prSet presAssocID="{98F908E1-86B8-43E0-BBF6-DF8FF0E99EE1}" presName="childShp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4B45303-3231-4496-9514-374C08DB88A7}" type="pres">
      <dgm:prSet presAssocID="{4E572602-A2FB-4927-ABA2-74FCB9DDF1F4}" presName="spacing" presStyleCnt="0"/>
      <dgm:spPr/>
    </dgm:pt>
    <dgm:pt modelId="{6C11039A-8F18-4E4A-BE23-3A9051B16077}" type="pres">
      <dgm:prSet presAssocID="{DDDCF593-88CE-4B7A-98C7-E40485B4CF92}" presName="linNode" presStyleCnt="0"/>
      <dgm:spPr/>
    </dgm:pt>
    <dgm:pt modelId="{0D2B4990-490D-41EE-8670-267B3A9125F8}" type="pres">
      <dgm:prSet presAssocID="{DDDCF593-88CE-4B7A-98C7-E40485B4CF92}" presName="parent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0611181-D8EA-4272-8711-8A132D6EAF57}" type="pres">
      <dgm:prSet presAssocID="{DDDCF593-88CE-4B7A-98C7-E40485B4CF92}" presName="childShp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4A09887-9B4A-4631-A650-B482D6470879}" type="pres">
      <dgm:prSet presAssocID="{95331F4A-402B-4011-B126-0D4154526919}" presName="spacing" presStyleCnt="0"/>
      <dgm:spPr/>
    </dgm:pt>
    <dgm:pt modelId="{6176F0D1-A24D-45FC-9DB6-CFEA66FBA56C}" type="pres">
      <dgm:prSet presAssocID="{1CD76633-0B68-4CD2-82B2-A5413912B82D}" presName="linNode" presStyleCnt="0"/>
      <dgm:spPr/>
    </dgm:pt>
    <dgm:pt modelId="{5C0C49D6-1B18-4342-8C2B-7DF12F208240}" type="pres">
      <dgm:prSet presAssocID="{1CD76633-0B68-4CD2-82B2-A5413912B82D}" presName="parent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B0DC140-C0E0-45A3-A393-67A5BB2FAE38}" type="pres">
      <dgm:prSet presAssocID="{1CD76633-0B68-4CD2-82B2-A5413912B82D}" presName="childShp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D007298-F255-4F45-931E-7001ACFD14EA}" type="pres">
      <dgm:prSet presAssocID="{3C117837-DED7-4CC2-B367-99931DCB3A07}" presName="spacing" presStyleCnt="0"/>
      <dgm:spPr/>
    </dgm:pt>
    <dgm:pt modelId="{BBF7772C-E781-4412-BA8F-ED412A495BC9}" type="pres">
      <dgm:prSet presAssocID="{B68C5533-1E80-4232-B005-F1480930F979}" presName="linNode" presStyleCnt="0"/>
      <dgm:spPr/>
    </dgm:pt>
    <dgm:pt modelId="{A5024B61-58D9-47BB-96F0-AF3F18F5FC48}" type="pres">
      <dgm:prSet presAssocID="{B68C5533-1E80-4232-B005-F1480930F979}" presName="parent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B14705F-B221-4EE6-BA64-8A27D951AA6A}" type="pres">
      <dgm:prSet presAssocID="{B68C5533-1E80-4232-B005-F1480930F979}" presName="childShp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88B05C0-CD9A-42D4-BF0F-DC4AC7A93ACF}" type="pres">
      <dgm:prSet presAssocID="{BBF43312-A8D0-4458-B5B6-DE35FB97EBA0}" presName="spacing" presStyleCnt="0"/>
      <dgm:spPr/>
    </dgm:pt>
    <dgm:pt modelId="{52117C43-7B77-42C0-9DA7-47C6BC0CC86A}" type="pres">
      <dgm:prSet presAssocID="{A9A98F85-AF9F-4A0E-B20B-7C2B31F5401F}" presName="linNode" presStyleCnt="0"/>
      <dgm:spPr/>
    </dgm:pt>
    <dgm:pt modelId="{077C71AE-A28C-468D-A748-316F32AE07DF}" type="pres">
      <dgm:prSet presAssocID="{A9A98F85-AF9F-4A0E-B20B-7C2B31F5401F}" presName="parent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F138B51-EB87-42AF-9B0D-037F97F20EF5}" type="pres">
      <dgm:prSet presAssocID="{A9A98F85-AF9F-4A0E-B20B-7C2B31F5401F}" presName="childShp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DFE55EB-9C6E-439F-96DF-97979B2B9B39}" type="pres">
      <dgm:prSet presAssocID="{A5A64E30-F92D-463F-A6E5-DD09EC3E399F}" presName="spacing" presStyleCnt="0"/>
      <dgm:spPr/>
    </dgm:pt>
    <dgm:pt modelId="{E389CC82-FCFE-4CB0-A079-6E430B861EF8}" type="pres">
      <dgm:prSet presAssocID="{1315B9EC-1292-488C-8D0E-CAA5BADEC86C}" presName="linNode" presStyleCnt="0"/>
      <dgm:spPr/>
    </dgm:pt>
    <dgm:pt modelId="{875FB9A4-727E-41A0-A610-4841F08042E4}" type="pres">
      <dgm:prSet presAssocID="{1315B9EC-1292-488C-8D0E-CAA5BADEC86C}" presName="parent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C97979A-B6F9-4863-BB0D-0F5F61B383B9}" type="pres">
      <dgm:prSet presAssocID="{1315B9EC-1292-488C-8D0E-CAA5BADEC86C}" presName="childShp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C88BBADE-A57A-4923-8653-7721372A9E0B}" srcId="{7A90C36A-4D91-46D2-9006-3694B13B8210}" destId="{98F908E1-86B8-43E0-BBF6-DF8FF0E99EE1}" srcOrd="0" destOrd="0" parTransId="{68F1707C-8A05-4FCA-8463-1FC84360B214}" sibTransId="{4E572602-A2FB-4927-ABA2-74FCB9DDF1F4}"/>
    <dgm:cxn modelId="{3680FADF-9EB7-40C5-A42F-1977655FB2F2}" srcId="{1CD76633-0B68-4CD2-82B2-A5413912B82D}" destId="{E4B3C54A-449F-4482-A206-01A1A8F520BB}" srcOrd="0" destOrd="0" parTransId="{F486F36A-1874-4B19-828C-F22D58FA1EA1}" sibTransId="{5D41CAA2-BF94-4CAF-AD8D-A80675DD0AA0}"/>
    <dgm:cxn modelId="{4230AFE6-12FB-4A6E-A827-353147961AE1}" type="presOf" srcId="{1CD76633-0B68-4CD2-82B2-A5413912B82D}" destId="{5C0C49D6-1B18-4342-8C2B-7DF12F208240}" srcOrd="0" destOrd="0" presId="urn:microsoft.com/office/officeart/2005/8/layout/vList6"/>
    <dgm:cxn modelId="{4951DBB3-B934-46E8-B13F-1A07FC7C060A}" type="presOf" srcId="{7A90C36A-4D91-46D2-9006-3694B13B8210}" destId="{DB54681D-BEF1-47EA-8B58-7F8D6406B87E}" srcOrd="0" destOrd="0" presId="urn:microsoft.com/office/officeart/2005/8/layout/vList6"/>
    <dgm:cxn modelId="{1B0B71A3-95FA-490A-96E5-24273C990E5E}" type="presOf" srcId="{DDDCF593-88CE-4B7A-98C7-E40485B4CF92}" destId="{0D2B4990-490D-41EE-8670-267B3A9125F8}" srcOrd="0" destOrd="0" presId="urn:microsoft.com/office/officeart/2005/8/layout/vList6"/>
    <dgm:cxn modelId="{92657B12-731A-45F0-AAF3-F61233AE12D3}" type="presOf" srcId="{1315B9EC-1292-488C-8D0E-CAA5BADEC86C}" destId="{875FB9A4-727E-41A0-A610-4841F08042E4}" srcOrd="0" destOrd="0" presId="urn:microsoft.com/office/officeart/2005/8/layout/vList6"/>
    <dgm:cxn modelId="{0C982E11-E410-4979-A5AB-B85D5A0B79CB}" type="presOf" srcId="{4E732A5A-9B57-4570-A530-73344BE49C13}" destId="{BF138B51-EB87-42AF-9B0D-037F97F20EF5}" srcOrd="0" destOrd="0" presId="urn:microsoft.com/office/officeart/2005/8/layout/vList6"/>
    <dgm:cxn modelId="{0D8B3B97-B11E-4BFA-A89E-15E047DCF3F3}" srcId="{7A90C36A-4D91-46D2-9006-3694B13B8210}" destId="{A9A98F85-AF9F-4A0E-B20B-7C2B31F5401F}" srcOrd="4" destOrd="0" parTransId="{A1F5DF3C-D144-43F0-99F6-DC48AB5DCA9A}" sibTransId="{A5A64E30-F92D-463F-A6E5-DD09EC3E399F}"/>
    <dgm:cxn modelId="{0B0D6EE7-A1B2-41A1-865A-D9B46395510D}" srcId="{DDDCF593-88CE-4B7A-98C7-E40485B4CF92}" destId="{B6ACF4DD-E55E-48BD-83D7-25D70B8A03B4}" srcOrd="0" destOrd="0" parTransId="{5548C840-3D48-412E-A53B-7FC62E88DBAB}" sibTransId="{4D0A4563-ACEC-444B-8B77-92DE1E61BE1B}"/>
    <dgm:cxn modelId="{88636E6C-ABCE-45F3-A134-5134DF633A88}" srcId="{7A90C36A-4D91-46D2-9006-3694B13B8210}" destId="{1315B9EC-1292-488C-8D0E-CAA5BADEC86C}" srcOrd="5" destOrd="0" parTransId="{E6286404-9A5F-4D08-AA70-C2F5653EA3BA}" sibTransId="{499C05E3-F03F-460F-A2C4-488E98587BC2}"/>
    <dgm:cxn modelId="{A77FE8E0-A267-47D5-A407-3FB98C47470E}" type="presOf" srcId="{98F908E1-86B8-43E0-BBF6-DF8FF0E99EE1}" destId="{7DE8E84C-BF53-404F-8DAF-E8F3B4D41082}" srcOrd="0" destOrd="0" presId="urn:microsoft.com/office/officeart/2005/8/layout/vList6"/>
    <dgm:cxn modelId="{7A6244B4-772E-44A2-A372-2FFCE6900253}" type="presOf" srcId="{B6ACF4DD-E55E-48BD-83D7-25D70B8A03B4}" destId="{50611181-D8EA-4272-8711-8A132D6EAF57}" srcOrd="0" destOrd="0" presId="urn:microsoft.com/office/officeart/2005/8/layout/vList6"/>
    <dgm:cxn modelId="{9FED10D1-3D28-476F-AE0F-0534170343C1}" type="presOf" srcId="{B68C5533-1E80-4232-B005-F1480930F979}" destId="{A5024B61-58D9-47BB-96F0-AF3F18F5FC48}" srcOrd="0" destOrd="0" presId="urn:microsoft.com/office/officeart/2005/8/layout/vList6"/>
    <dgm:cxn modelId="{3050B1C8-EC92-4DBC-B751-DB8266B2F7B5}" type="presOf" srcId="{A9A98F85-AF9F-4A0E-B20B-7C2B31F5401F}" destId="{077C71AE-A28C-468D-A748-316F32AE07DF}" srcOrd="0" destOrd="0" presId="urn:microsoft.com/office/officeart/2005/8/layout/vList6"/>
    <dgm:cxn modelId="{D3E165B7-A2EB-45AB-BB80-73687EF6279B}" type="presOf" srcId="{E330DFD3-ACD1-43A5-A44B-3715BA6C8E31}" destId="{A0A38343-79A7-4666-BAB8-C1EAFB3CA9DC}" srcOrd="0" destOrd="0" presId="urn:microsoft.com/office/officeart/2005/8/layout/vList6"/>
    <dgm:cxn modelId="{F4882A58-5625-4E15-91B7-51DDB3B58B55}" srcId="{A9A98F85-AF9F-4A0E-B20B-7C2B31F5401F}" destId="{4E732A5A-9B57-4570-A530-73344BE49C13}" srcOrd="0" destOrd="0" parTransId="{0140899B-A53A-4F88-A81A-6D1807F476ED}" sibTransId="{6C186D75-767D-40FC-B967-5752443F2A80}"/>
    <dgm:cxn modelId="{58DEF053-F149-40EF-BB87-5A1FFDF3CEAF}" srcId="{B68C5533-1E80-4232-B005-F1480930F979}" destId="{234F5A97-38FD-48A4-A3AB-9D5FDE247826}" srcOrd="0" destOrd="0" parTransId="{9EE7B0A2-244D-41A8-8213-7D236405F5C9}" sibTransId="{659802A8-C78E-4A63-BCAE-074576E23AB5}"/>
    <dgm:cxn modelId="{8952D211-2718-4EE0-9A4E-0D57C893CDEE}" srcId="{7A90C36A-4D91-46D2-9006-3694B13B8210}" destId="{B68C5533-1E80-4232-B005-F1480930F979}" srcOrd="3" destOrd="0" parTransId="{938DF462-6D41-4446-A104-0BDECD554E3F}" sibTransId="{BBF43312-A8D0-4458-B5B6-DE35FB97EBA0}"/>
    <dgm:cxn modelId="{8180117C-AC36-4936-8215-EC38B2CDCF89}" type="presOf" srcId="{C003D9E8-4271-4D6D-B820-31941238063D}" destId="{CC97979A-B6F9-4863-BB0D-0F5F61B383B9}" srcOrd="0" destOrd="0" presId="urn:microsoft.com/office/officeart/2005/8/layout/vList6"/>
    <dgm:cxn modelId="{2B73E3AA-E423-42C5-88D9-3305E1FCC839}" srcId="{98F908E1-86B8-43E0-BBF6-DF8FF0E99EE1}" destId="{E330DFD3-ACD1-43A5-A44B-3715BA6C8E31}" srcOrd="0" destOrd="0" parTransId="{B1F15258-BC88-4C86-853D-691C804A1DDF}" sibTransId="{CE30A66C-EDF2-4BBD-A9C6-B3AAD424B58B}"/>
    <dgm:cxn modelId="{1A21BE9A-BA28-45DE-9344-5B81A5DDEB18}" srcId="{7A90C36A-4D91-46D2-9006-3694B13B8210}" destId="{1CD76633-0B68-4CD2-82B2-A5413912B82D}" srcOrd="2" destOrd="0" parTransId="{AA24845D-CD5D-4D89-9EEA-39143E0A2F98}" sibTransId="{3C117837-DED7-4CC2-B367-99931DCB3A07}"/>
    <dgm:cxn modelId="{359D4A51-0DC3-4CB9-9442-FCAA419B4891}" type="presOf" srcId="{E4B3C54A-449F-4482-A206-01A1A8F520BB}" destId="{AB0DC140-C0E0-45A3-A393-67A5BB2FAE38}" srcOrd="0" destOrd="0" presId="urn:microsoft.com/office/officeart/2005/8/layout/vList6"/>
    <dgm:cxn modelId="{139BB97E-F71D-4E6B-80FF-3B06A38D1366}" srcId="{7A90C36A-4D91-46D2-9006-3694B13B8210}" destId="{DDDCF593-88CE-4B7A-98C7-E40485B4CF92}" srcOrd="1" destOrd="0" parTransId="{B2EF0235-F51E-4EC3-82CB-45A65CC08A82}" sibTransId="{95331F4A-402B-4011-B126-0D4154526919}"/>
    <dgm:cxn modelId="{4DB4BD8A-D8EF-4270-85DD-8F57642B162D}" type="presOf" srcId="{234F5A97-38FD-48A4-A3AB-9D5FDE247826}" destId="{AB14705F-B221-4EE6-BA64-8A27D951AA6A}" srcOrd="0" destOrd="0" presId="urn:microsoft.com/office/officeart/2005/8/layout/vList6"/>
    <dgm:cxn modelId="{61814213-E036-4AC8-9FF9-803B606E8EAB}" srcId="{1315B9EC-1292-488C-8D0E-CAA5BADEC86C}" destId="{C003D9E8-4271-4D6D-B820-31941238063D}" srcOrd="0" destOrd="0" parTransId="{E56A2D06-9F72-4B49-AA91-170507982B3B}" sibTransId="{14B58574-5FE9-4C3E-A5C7-44237A1F4508}"/>
    <dgm:cxn modelId="{472CE6A6-A609-40F1-A15A-F2E9B4441C7B}" type="presParOf" srcId="{DB54681D-BEF1-47EA-8B58-7F8D6406B87E}" destId="{7A758A13-0FA1-4B7B-ADB5-143B1952C104}" srcOrd="0" destOrd="0" presId="urn:microsoft.com/office/officeart/2005/8/layout/vList6"/>
    <dgm:cxn modelId="{F5AE4ED1-215C-4A93-A843-737799A07DF8}" type="presParOf" srcId="{7A758A13-0FA1-4B7B-ADB5-143B1952C104}" destId="{7DE8E84C-BF53-404F-8DAF-E8F3B4D41082}" srcOrd="0" destOrd="0" presId="urn:microsoft.com/office/officeart/2005/8/layout/vList6"/>
    <dgm:cxn modelId="{86ED5275-498C-4DE3-91FB-73A731DD16C1}" type="presParOf" srcId="{7A758A13-0FA1-4B7B-ADB5-143B1952C104}" destId="{A0A38343-79A7-4666-BAB8-C1EAFB3CA9DC}" srcOrd="1" destOrd="0" presId="urn:microsoft.com/office/officeart/2005/8/layout/vList6"/>
    <dgm:cxn modelId="{5EB5C0D0-45AD-43CA-86DB-34B8A1D774B2}" type="presParOf" srcId="{DB54681D-BEF1-47EA-8B58-7F8D6406B87E}" destId="{34B45303-3231-4496-9514-374C08DB88A7}" srcOrd="1" destOrd="0" presId="urn:microsoft.com/office/officeart/2005/8/layout/vList6"/>
    <dgm:cxn modelId="{77BE3C6B-6714-434C-9F3E-A8BF47440D14}" type="presParOf" srcId="{DB54681D-BEF1-47EA-8B58-7F8D6406B87E}" destId="{6C11039A-8F18-4E4A-BE23-3A9051B16077}" srcOrd="2" destOrd="0" presId="urn:microsoft.com/office/officeart/2005/8/layout/vList6"/>
    <dgm:cxn modelId="{AB03F021-DDA6-427E-A762-9748E0866144}" type="presParOf" srcId="{6C11039A-8F18-4E4A-BE23-3A9051B16077}" destId="{0D2B4990-490D-41EE-8670-267B3A9125F8}" srcOrd="0" destOrd="0" presId="urn:microsoft.com/office/officeart/2005/8/layout/vList6"/>
    <dgm:cxn modelId="{4660B017-28DA-4C3F-A314-FEF451DDE711}" type="presParOf" srcId="{6C11039A-8F18-4E4A-BE23-3A9051B16077}" destId="{50611181-D8EA-4272-8711-8A132D6EAF57}" srcOrd="1" destOrd="0" presId="urn:microsoft.com/office/officeart/2005/8/layout/vList6"/>
    <dgm:cxn modelId="{E6827D49-9A43-4352-B36F-D5476004ED9C}" type="presParOf" srcId="{DB54681D-BEF1-47EA-8B58-7F8D6406B87E}" destId="{04A09887-9B4A-4631-A650-B482D6470879}" srcOrd="3" destOrd="0" presId="urn:microsoft.com/office/officeart/2005/8/layout/vList6"/>
    <dgm:cxn modelId="{DC89EECB-55BC-4BA2-85AD-201E4F631A15}" type="presParOf" srcId="{DB54681D-BEF1-47EA-8B58-7F8D6406B87E}" destId="{6176F0D1-A24D-45FC-9DB6-CFEA66FBA56C}" srcOrd="4" destOrd="0" presId="urn:microsoft.com/office/officeart/2005/8/layout/vList6"/>
    <dgm:cxn modelId="{0836FAB3-8D51-4CD4-9C5B-30D7A535564B}" type="presParOf" srcId="{6176F0D1-A24D-45FC-9DB6-CFEA66FBA56C}" destId="{5C0C49D6-1B18-4342-8C2B-7DF12F208240}" srcOrd="0" destOrd="0" presId="urn:microsoft.com/office/officeart/2005/8/layout/vList6"/>
    <dgm:cxn modelId="{E78DD36C-9C3A-42A3-855F-9BB970B659D8}" type="presParOf" srcId="{6176F0D1-A24D-45FC-9DB6-CFEA66FBA56C}" destId="{AB0DC140-C0E0-45A3-A393-67A5BB2FAE38}" srcOrd="1" destOrd="0" presId="urn:microsoft.com/office/officeart/2005/8/layout/vList6"/>
    <dgm:cxn modelId="{EE171251-932D-47D1-BAEE-4DF806375547}" type="presParOf" srcId="{DB54681D-BEF1-47EA-8B58-7F8D6406B87E}" destId="{DD007298-F255-4F45-931E-7001ACFD14EA}" srcOrd="5" destOrd="0" presId="urn:microsoft.com/office/officeart/2005/8/layout/vList6"/>
    <dgm:cxn modelId="{E65D5862-40E1-48A3-A348-97D34D887B93}" type="presParOf" srcId="{DB54681D-BEF1-47EA-8B58-7F8D6406B87E}" destId="{BBF7772C-E781-4412-BA8F-ED412A495BC9}" srcOrd="6" destOrd="0" presId="urn:microsoft.com/office/officeart/2005/8/layout/vList6"/>
    <dgm:cxn modelId="{E980BF9A-3A88-40BA-8A8E-E45ADA64474F}" type="presParOf" srcId="{BBF7772C-E781-4412-BA8F-ED412A495BC9}" destId="{A5024B61-58D9-47BB-96F0-AF3F18F5FC48}" srcOrd="0" destOrd="0" presId="urn:microsoft.com/office/officeart/2005/8/layout/vList6"/>
    <dgm:cxn modelId="{644BF3E7-E426-48A3-8F92-95B11E6E6868}" type="presParOf" srcId="{BBF7772C-E781-4412-BA8F-ED412A495BC9}" destId="{AB14705F-B221-4EE6-BA64-8A27D951AA6A}" srcOrd="1" destOrd="0" presId="urn:microsoft.com/office/officeart/2005/8/layout/vList6"/>
    <dgm:cxn modelId="{BB8550F6-E83B-4649-8A25-85E6FC981AD7}" type="presParOf" srcId="{DB54681D-BEF1-47EA-8B58-7F8D6406B87E}" destId="{188B05C0-CD9A-42D4-BF0F-DC4AC7A93ACF}" srcOrd="7" destOrd="0" presId="urn:microsoft.com/office/officeart/2005/8/layout/vList6"/>
    <dgm:cxn modelId="{C427ABA4-666B-4A7C-8BB3-05DDC89DE663}" type="presParOf" srcId="{DB54681D-BEF1-47EA-8B58-7F8D6406B87E}" destId="{52117C43-7B77-42C0-9DA7-47C6BC0CC86A}" srcOrd="8" destOrd="0" presId="urn:microsoft.com/office/officeart/2005/8/layout/vList6"/>
    <dgm:cxn modelId="{4CE0F27A-EF32-44F9-B8AC-A799B1793074}" type="presParOf" srcId="{52117C43-7B77-42C0-9DA7-47C6BC0CC86A}" destId="{077C71AE-A28C-468D-A748-316F32AE07DF}" srcOrd="0" destOrd="0" presId="urn:microsoft.com/office/officeart/2005/8/layout/vList6"/>
    <dgm:cxn modelId="{B8DB658D-E459-47BD-8762-BC2B7B61E26C}" type="presParOf" srcId="{52117C43-7B77-42C0-9DA7-47C6BC0CC86A}" destId="{BF138B51-EB87-42AF-9B0D-037F97F20EF5}" srcOrd="1" destOrd="0" presId="urn:microsoft.com/office/officeart/2005/8/layout/vList6"/>
    <dgm:cxn modelId="{CF4538A0-7B7D-498B-BDE3-5EFFCD54F9D0}" type="presParOf" srcId="{DB54681D-BEF1-47EA-8B58-7F8D6406B87E}" destId="{ADFE55EB-9C6E-439F-96DF-97979B2B9B39}" srcOrd="9" destOrd="0" presId="urn:microsoft.com/office/officeart/2005/8/layout/vList6"/>
    <dgm:cxn modelId="{2641B034-673E-4758-BDA2-B81C247FEDFF}" type="presParOf" srcId="{DB54681D-BEF1-47EA-8B58-7F8D6406B87E}" destId="{E389CC82-FCFE-4CB0-A079-6E430B861EF8}" srcOrd="10" destOrd="0" presId="urn:microsoft.com/office/officeart/2005/8/layout/vList6"/>
    <dgm:cxn modelId="{4E5BCEB5-C7EC-4557-B3D5-CB0833B0A04F}" type="presParOf" srcId="{E389CC82-FCFE-4CB0-A079-6E430B861EF8}" destId="{875FB9A4-727E-41A0-A610-4841F08042E4}" srcOrd="0" destOrd="0" presId="urn:microsoft.com/office/officeart/2005/8/layout/vList6"/>
    <dgm:cxn modelId="{48D3560A-77F7-49C5-9ABA-7921D01C6B98}" type="presParOf" srcId="{E389CC82-FCFE-4CB0-A079-6E430B861EF8}" destId="{CC97979A-B6F9-4863-BB0D-0F5F61B383B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AE55F6-3D00-42A4-A47F-260E9C0852A2}">
      <dsp:nvSpPr>
        <dsp:cNvPr id="0" name=""/>
        <dsp:cNvSpPr/>
      </dsp:nvSpPr>
      <dsp:spPr>
        <a:xfrm>
          <a:off x="0" y="0"/>
          <a:ext cx="7632848" cy="11882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dirty="0">
              <a:latin typeface="Garamond" pitchFamily="18" charset="0"/>
            </a:rPr>
            <a:t>Α. </a:t>
          </a:r>
          <a:r>
            <a:rPr lang="el-GR" sz="2800" kern="1200" dirty="0">
              <a:latin typeface="Garamond" pitchFamily="18" charset="0"/>
            </a:rPr>
            <a:t>o </a:t>
          </a:r>
          <a:r>
            <a:rPr lang="el-GR" sz="2800" b="1" i="1" kern="1200" dirty="0">
              <a:latin typeface="Garamond" pitchFamily="18" charset="0"/>
            </a:rPr>
            <a:t>σωματικός εκφοβισμός</a:t>
          </a:r>
          <a:r>
            <a:rPr lang="el-GR" sz="2800" b="1" kern="1200" dirty="0">
              <a:latin typeface="Garamond" pitchFamily="18" charset="0"/>
            </a:rPr>
            <a:t> </a:t>
          </a:r>
          <a:endParaRPr lang="el-GR" sz="2800" kern="1200" dirty="0">
            <a:latin typeface="Garamond" pitchFamily="18" charset="0"/>
          </a:endParaRPr>
        </a:p>
      </dsp:txBody>
      <dsp:txXfrm>
        <a:off x="1645396" y="0"/>
        <a:ext cx="5987451" cy="1188272"/>
      </dsp:txXfrm>
    </dsp:sp>
    <dsp:sp modelId="{929BD812-685F-4EDD-952D-3F4C6961F22D}">
      <dsp:nvSpPr>
        <dsp:cNvPr id="0" name=""/>
        <dsp:cNvSpPr/>
      </dsp:nvSpPr>
      <dsp:spPr>
        <a:xfrm>
          <a:off x="118827" y="118827"/>
          <a:ext cx="1526569" cy="9506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ECB6C0-EDC9-4EA1-8BB1-0EA76F9D93D8}">
      <dsp:nvSpPr>
        <dsp:cNvPr id="0" name=""/>
        <dsp:cNvSpPr/>
      </dsp:nvSpPr>
      <dsp:spPr>
        <a:xfrm>
          <a:off x="0" y="1307099"/>
          <a:ext cx="7632848" cy="11882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dirty="0">
              <a:latin typeface="Garamond" pitchFamily="18" charset="0"/>
            </a:rPr>
            <a:t>Β. </a:t>
          </a:r>
          <a:r>
            <a:rPr lang="el-GR" sz="2800" kern="1200" dirty="0">
              <a:latin typeface="Garamond" pitchFamily="18" charset="0"/>
            </a:rPr>
            <a:t>ο </a:t>
          </a:r>
          <a:r>
            <a:rPr lang="el-GR" sz="2800" b="1" i="1" kern="1200" dirty="0">
              <a:latin typeface="Garamond" pitchFamily="18" charset="0"/>
            </a:rPr>
            <a:t>λεκτικός εκφοβισμός</a:t>
          </a:r>
          <a:endParaRPr lang="el-GR" sz="2800" kern="1200" dirty="0">
            <a:latin typeface="Garamond" pitchFamily="18" charset="0"/>
          </a:endParaRPr>
        </a:p>
      </dsp:txBody>
      <dsp:txXfrm>
        <a:off x="1645396" y="1307099"/>
        <a:ext cx="5987451" cy="1188272"/>
      </dsp:txXfrm>
    </dsp:sp>
    <dsp:sp modelId="{94C5A39F-8FE0-4B99-B3E2-E4C45059CE07}">
      <dsp:nvSpPr>
        <dsp:cNvPr id="0" name=""/>
        <dsp:cNvSpPr/>
      </dsp:nvSpPr>
      <dsp:spPr>
        <a:xfrm>
          <a:off x="118827" y="1425927"/>
          <a:ext cx="1526569" cy="9506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2C7AE0-926C-4337-A9F1-B56D4AFAB338}">
      <dsp:nvSpPr>
        <dsp:cNvPr id="0" name=""/>
        <dsp:cNvSpPr/>
      </dsp:nvSpPr>
      <dsp:spPr>
        <a:xfrm>
          <a:off x="0" y="2614199"/>
          <a:ext cx="7632848" cy="11882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dirty="0">
              <a:latin typeface="Garamond" pitchFamily="18" charset="0"/>
            </a:rPr>
            <a:t>Γ.</a:t>
          </a:r>
          <a:r>
            <a:rPr lang="en-US" sz="2800" b="1" kern="1200" dirty="0">
              <a:latin typeface="Garamond" pitchFamily="18" charset="0"/>
            </a:rPr>
            <a:t> </a:t>
          </a:r>
          <a:r>
            <a:rPr lang="el-GR" sz="2800" kern="1200" dirty="0">
              <a:latin typeface="Garamond" pitchFamily="18" charset="0"/>
            </a:rPr>
            <a:t>ο </a:t>
          </a:r>
          <a:r>
            <a:rPr lang="el-GR" sz="2800" b="1" i="1" kern="1200" dirty="0" smtClean="0">
              <a:latin typeface="Garamond" pitchFamily="18" charset="0"/>
            </a:rPr>
            <a:t>συναισθηματικός/ψυχολογικός</a:t>
          </a:r>
          <a:endParaRPr lang="el-GR" sz="2800" kern="1200" dirty="0">
            <a:latin typeface="Garamond" pitchFamily="18" charset="0"/>
          </a:endParaRPr>
        </a:p>
      </dsp:txBody>
      <dsp:txXfrm>
        <a:off x="1645396" y="2614199"/>
        <a:ext cx="5987451" cy="1188272"/>
      </dsp:txXfrm>
    </dsp:sp>
    <dsp:sp modelId="{AD553272-CCE1-4346-BD7A-CB962633E02E}">
      <dsp:nvSpPr>
        <dsp:cNvPr id="0" name=""/>
        <dsp:cNvSpPr/>
      </dsp:nvSpPr>
      <dsp:spPr>
        <a:xfrm>
          <a:off x="118827" y="2733027"/>
          <a:ext cx="1526569" cy="9506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19E634-8C12-40F1-A33C-9C95F70E37FC}">
      <dsp:nvSpPr>
        <dsp:cNvPr id="0" name=""/>
        <dsp:cNvSpPr/>
      </dsp:nvSpPr>
      <dsp:spPr>
        <a:xfrm>
          <a:off x="0" y="3921299"/>
          <a:ext cx="7632848" cy="11882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dirty="0">
              <a:latin typeface="Garamond" pitchFamily="18" charset="0"/>
            </a:rPr>
            <a:t>Δ. </a:t>
          </a:r>
          <a:r>
            <a:rPr lang="el-GR" sz="2800" kern="1200" dirty="0">
              <a:latin typeface="Garamond" pitchFamily="18" charset="0"/>
            </a:rPr>
            <a:t>ο </a:t>
          </a:r>
          <a:r>
            <a:rPr lang="el-GR" sz="2800" b="1" i="1" kern="1200" dirty="0">
              <a:latin typeface="Garamond" pitchFamily="18" charset="0"/>
            </a:rPr>
            <a:t>σεξουαλικός εκφοβισμός </a:t>
          </a:r>
          <a:endParaRPr lang="el-GR" sz="2800" kern="1200" dirty="0">
            <a:latin typeface="Garamond" pitchFamily="18" charset="0"/>
          </a:endParaRPr>
        </a:p>
      </dsp:txBody>
      <dsp:txXfrm>
        <a:off x="1645396" y="3921299"/>
        <a:ext cx="5987451" cy="1188272"/>
      </dsp:txXfrm>
    </dsp:sp>
    <dsp:sp modelId="{CAC36B88-5B9A-419D-A935-5DE03354CCCE}">
      <dsp:nvSpPr>
        <dsp:cNvPr id="0" name=""/>
        <dsp:cNvSpPr/>
      </dsp:nvSpPr>
      <dsp:spPr>
        <a:xfrm>
          <a:off x="118827" y="4040126"/>
          <a:ext cx="1526569" cy="9506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C965C-CD36-4C8D-A6F9-C8BAE8785E6E}">
      <dsp:nvSpPr>
        <dsp:cNvPr id="0" name=""/>
        <dsp:cNvSpPr/>
      </dsp:nvSpPr>
      <dsp:spPr>
        <a:xfrm>
          <a:off x="0" y="0"/>
          <a:ext cx="7776864" cy="10343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dirty="0">
              <a:latin typeface="Garamond" pitchFamily="18" charset="0"/>
            </a:rPr>
            <a:t>Ε. </a:t>
          </a:r>
          <a:r>
            <a:rPr lang="el-GR" sz="2800" kern="1200" dirty="0">
              <a:latin typeface="Garamond" pitchFamily="18" charset="0"/>
            </a:rPr>
            <a:t>ο </a:t>
          </a:r>
          <a:r>
            <a:rPr lang="el-GR" sz="2800" b="1" i="1" kern="1200" dirty="0">
              <a:latin typeface="Garamond" pitchFamily="18" charset="0"/>
            </a:rPr>
            <a:t>ηλεκτρονικός ή ψηφιακός</a:t>
          </a:r>
          <a:endParaRPr lang="el-GR" sz="2800" kern="1200" dirty="0">
            <a:latin typeface="Garamond" pitchFamily="18" charset="0"/>
          </a:endParaRPr>
        </a:p>
      </dsp:txBody>
      <dsp:txXfrm>
        <a:off x="1658806" y="0"/>
        <a:ext cx="6118057" cy="1034336"/>
      </dsp:txXfrm>
    </dsp:sp>
    <dsp:sp modelId="{D7359167-3EA5-4252-907C-6DD47BD48EDB}">
      <dsp:nvSpPr>
        <dsp:cNvPr id="0" name=""/>
        <dsp:cNvSpPr/>
      </dsp:nvSpPr>
      <dsp:spPr>
        <a:xfrm>
          <a:off x="103433" y="103433"/>
          <a:ext cx="1555372" cy="8274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03A89B-3C05-4FDD-A305-43F5F3F42DC0}">
      <dsp:nvSpPr>
        <dsp:cNvPr id="0" name=""/>
        <dsp:cNvSpPr/>
      </dsp:nvSpPr>
      <dsp:spPr>
        <a:xfrm>
          <a:off x="0" y="1137770"/>
          <a:ext cx="7776864" cy="10343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dirty="0">
              <a:latin typeface="Garamond" pitchFamily="18" charset="0"/>
            </a:rPr>
            <a:t>Στ. </a:t>
          </a:r>
          <a:r>
            <a:rPr lang="el-GR" sz="2800" kern="1200" dirty="0">
              <a:latin typeface="Garamond" pitchFamily="18" charset="0"/>
            </a:rPr>
            <a:t>ο </a:t>
          </a:r>
          <a:r>
            <a:rPr lang="el-GR" sz="2800" b="1" i="1" kern="1200" dirty="0">
              <a:latin typeface="Garamond" pitchFamily="18" charset="0"/>
            </a:rPr>
            <a:t>κοινωνικός εκφοβισμός</a:t>
          </a:r>
          <a:endParaRPr lang="el-GR" sz="2800" kern="1200" dirty="0">
            <a:latin typeface="Garamond" pitchFamily="18" charset="0"/>
          </a:endParaRPr>
        </a:p>
      </dsp:txBody>
      <dsp:txXfrm>
        <a:off x="1658806" y="1137770"/>
        <a:ext cx="6118057" cy="1034336"/>
      </dsp:txXfrm>
    </dsp:sp>
    <dsp:sp modelId="{0BE1E979-31AC-42AE-BD5E-B2BC8E024D43}">
      <dsp:nvSpPr>
        <dsp:cNvPr id="0" name=""/>
        <dsp:cNvSpPr/>
      </dsp:nvSpPr>
      <dsp:spPr>
        <a:xfrm>
          <a:off x="103433" y="1241204"/>
          <a:ext cx="1555372" cy="8274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A1AA58-5BB7-483A-B4EB-84183F64F26F}">
      <dsp:nvSpPr>
        <dsp:cNvPr id="0" name=""/>
        <dsp:cNvSpPr/>
      </dsp:nvSpPr>
      <dsp:spPr>
        <a:xfrm>
          <a:off x="0" y="2275541"/>
          <a:ext cx="7776864" cy="10343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dirty="0">
              <a:latin typeface="Garamond" pitchFamily="18" charset="0"/>
            </a:rPr>
            <a:t>Ζ. </a:t>
          </a:r>
          <a:r>
            <a:rPr lang="el-GR" sz="2800" b="1" i="1" kern="1200" dirty="0">
              <a:latin typeface="Garamond" pitchFamily="18" charset="0"/>
            </a:rPr>
            <a:t>ο ρατσιστικός εκφοβισμός</a:t>
          </a:r>
          <a:endParaRPr lang="el-GR" sz="2800" kern="1200" dirty="0">
            <a:latin typeface="Garamond" pitchFamily="18" charset="0"/>
          </a:endParaRPr>
        </a:p>
      </dsp:txBody>
      <dsp:txXfrm>
        <a:off x="1658806" y="2275541"/>
        <a:ext cx="6118057" cy="1034336"/>
      </dsp:txXfrm>
    </dsp:sp>
    <dsp:sp modelId="{4B20F698-4EE7-4436-BB6E-77223625CA1E}">
      <dsp:nvSpPr>
        <dsp:cNvPr id="0" name=""/>
        <dsp:cNvSpPr/>
      </dsp:nvSpPr>
      <dsp:spPr>
        <a:xfrm>
          <a:off x="103433" y="2378974"/>
          <a:ext cx="1555372" cy="8274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2DACB0-015A-4AB9-BD6E-BC1B69B22909}">
      <dsp:nvSpPr>
        <dsp:cNvPr id="0" name=""/>
        <dsp:cNvSpPr/>
      </dsp:nvSpPr>
      <dsp:spPr>
        <a:xfrm>
          <a:off x="0" y="3413311"/>
          <a:ext cx="7776864" cy="10343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dirty="0">
              <a:latin typeface="Garamond" pitchFamily="18" charset="0"/>
            </a:rPr>
            <a:t>Η. </a:t>
          </a:r>
          <a:r>
            <a:rPr lang="el-GR" sz="2800" b="1" i="1" kern="1200" dirty="0">
              <a:latin typeface="Garamond" pitchFamily="18" charset="0"/>
            </a:rPr>
            <a:t>ο οπτικός εκφοβισμός</a:t>
          </a:r>
          <a:endParaRPr lang="el-GR" sz="2800" kern="1200" dirty="0">
            <a:latin typeface="Garamond" pitchFamily="18" charset="0"/>
          </a:endParaRPr>
        </a:p>
      </dsp:txBody>
      <dsp:txXfrm>
        <a:off x="1658806" y="3413311"/>
        <a:ext cx="6118057" cy="1034336"/>
      </dsp:txXfrm>
    </dsp:sp>
    <dsp:sp modelId="{0BECDC35-0C73-4C0F-892C-DC1CB900BC75}">
      <dsp:nvSpPr>
        <dsp:cNvPr id="0" name=""/>
        <dsp:cNvSpPr/>
      </dsp:nvSpPr>
      <dsp:spPr>
        <a:xfrm>
          <a:off x="103433" y="3516745"/>
          <a:ext cx="1555372" cy="8274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64A194-B584-43AD-8043-18F62FE949E2}">
      <dsp:nvSpPr>
        <dsp:cNvPr id="0" name=""/>
        <dsp:cNvSpPr/>
      </dsp:nvSpPr>
      <dsp:spPr>
        <a:xfrm>
          <a:off x="0" y="4551082"/>
          <a:ext cx="7776864" cy="10343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dirty="0">
              <a:latin typeface="Garamond" pitchFamily="18" charset="0"/>
            </a:rPr>
            <a:t>Θ</a:t>
          </a:r>
          <a:r>
            <a:rPr lang="el-GR" sz="2800" kern="1200" dirty="0">
              <a:latin typeface="Garamond" pitchFamily="18" charset="0"/>
            </a:rPr>
            <a:t>. </a:t>
          </a:r>
          <a:r>
            <a:rPr lang="el-GR" sz="2800" b="1" i="1" kern="1200" dirty="0">
              <a:latin typeface="Garamond" pitchFamily="18" charset="0"/>
            </a:rPr>
            <a:t>ο εκφοβισμός με εκβιασμό</a:t>
          </a:r>
          <a:endParaRPr lang="el-GR" sz="2800" kern="1200" dirty="0">
            <a:latin typeface="Garamond" pitchFamily="18" charset="0"/>
          </a:endParaRPr>
        </a:p>
      </dsp:txBody>
      <dsp:txXfrm>
        <a:off x="1658806" y="4551082"/>
        <a:ext cx="6118057" cy="1034336"/>
      </dsp:txXfrm>
    </dsp:sp>
    <dsp:sp modelId="{8FF48CAE-5D1F-4DF5-98BE-36E684D1E6C0}">
      <dsp:nvSpPr>
        <dsp:cNvPr id="0" name=""/>
        <dsp:cNvSpPr/>
      </dsp:nvSpPr>
      <dsp:spPr>
        <a:xfrm>
          <a:off x="103433" y="4654516"/>
          <a:ext cx="1555372" cy="8274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A38343-79A7-4666-BAB8-C1EAFB3CA9DC}">
      <dsp:nvSpPr>
        <dsp:cNvPr id="0" name=""/>
        <dsp:cNvSpPr/>
      </dsp:nvSpPr>
      <dsp:spPr>
        <a:xfrm>
          <a:off x="3024336" y="544"/>
          <a:ext cx="4536504" cy="686677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400" b="1" kern="1200" dirty="0">
              <a:solidFill>
                <a:schemeClr val="tx2">
                  <a:lumMod val="75000"/>
                </a:schemeClr>
              </a:solidFill>
              <a:latin typeface="Garamond" pitchFamily="18" charset="0"/>
            </a:rPr>
            <a:t>μώλωπες, αϋπνία, βουλιμία …</a:t>
          </a:r>
        </a:p>
      </dsp:txBody>
      <dsp:txXfrm>
        <a:off x="3024336" y="86379"/>
        <a:ext cx="4279000" cy="515007"/>
      </dsp:txXfrm>
    </dsp:sp>
    <dsp:sp modelId="{7DE8E84C-BF53-404F-8DAF-E8F3B4D41082}">
      <dsp:nvSpPr>
        <dsp:cNvPr id="0" name=""/>
        <dsp:cNvSpPr/>
      </dsp:nvSpPr>
      <dsp:spPr>
        <a:xfrm>
          <a:off x="0" y="544"/>
          <a:ext cx="3024336" cy="68667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700" b="1" kern="1200" dirty="0">
              <a:latin typeface="Garamond" pitchFamily="18" charset="0"/>
            </a:rPr>
            <a:t>Σωματικές</a:t>
          </a:r>
        </a:p>
      </dsp:txBody>
      <dsp:txXfrm>
        <a:off x="33521" y="34065"/>
        <a:ext cx="2957294" cy="619635"/>
      </dsp:txXfrm>
    </dsp:sp>
    <dsp:sp modelId="{50611181-D8EA-4272-8711-8A132D6EAF57}">
      <dsp:nvSpPr>
        <dsp:cNvPr id="0" name=""/>
        <dsp:cNvSpPr/>
      </dsp:nvSpPr>
      <dsp:spPr>
        <a:xfrm>
          <a:off x="3024336" y="755890"/>
          <a:ext cx="4536504" cy="686677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400" b="1" kern="1200" dirty="0">
              <a:solidFill>
                <a:schemeClr val="tx2">
                  <a:lumMod val="75000"/>
                </a:schemeClr>
              </a:solidFill>
              <a:latin typeface="Garamond" pitchFamily="18" charset="0"/>
            </a:rPr>
            <a:t>δυσκολίες μνήμη, επίδοση…</a:t>
          </a:r>
        </a:p>
      </dsp:txBody>
      <dsp:txXfrm>
        <a:off x="3024336" y="841725"/>
        <a:ext cx="4279000" cy="515007"/>
      </dsp:txXfrm>
    </dsp:sp>
    <dsp:sp modelId="{0D2B4990-490D-41EE-8670-267B3A9125F8}">
      <dsp:nvSpPr>
        <dsp:cNvPr id="0" name=""/>
        <dsp:cNvSpPr/>
      </dsp:nvSpPr>
      <dsp:spPr>
        <a:xfrm>
          <a:off x="0" y="755890"/>
          <a:ext cx="3024336" cy="68667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700" b="1" kern="1200" dirty="0">
              <a:latin typeface="Garamond" pitchFamily="18" charset="0"/>
            </a:rPr>
            <a:t>Πνευματικές</a:t>
          </a:r>
        </a:p>
      </dsp:txBody>
      <dsp:txXfrm>
        <a:off x="33521" y="789411"/>
        <a:ext cx="2957294" cy="619635"/>
      </dsp:txXfrm>
    </dsp:sp>
    <dsp:sp modelId="{AB0DC140-C0E0-45A3-A393-67A5BB2FAE38}">
      <dsp:nvSpPr>
        <dsp:cNvPr id="0" name=""/>
        <dsp:cNvSpPr/>
      </dsp:nvSpPr>
      <dsp:spPr>
        <a:xfrm>
          <a:off x="3024336" y="1511236"/>
          <a:ext cx="4536504" cy="686677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400" b="1" kern="1200" dirty="0">
              <a:solidFill>
                <a:schemeClr val="tx2">
                  <a:lumMod val="75000"/>
                </a:schemeClr>
              </a:solidFill>
              <a:latin typeface="Garamond" pitchFamily="18" charset="0"/>
            </a:rPr>
            <a:t>προσκόλληση, υποταγή … </a:t>
          </a:r>
        </a:p>
      </dsp:txBody>
      <dsp:txXfrm>
        <a:off x="3024336" y="1597071"/>
        <a:ext cx="4279000" cy="515007"/>
      </dsp:txXfrm>
    </dsp:sp>
    <dsp:sp modelId="{5C0C49D6-1B18-4342-8C2B-7DF12F208240}">
      <dsp:nvSpPr>
        <dsp:cNvPr id="0" name=""/>
        <dsp:cNvSpPr/>
      </dsp:nvSpPr>
      <dsp:spPr>
        <a:xfrm>
          <a:off x="0" y="1511236"/>
          <a:ext cx="3024336" cy="68667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700" b="1" kern="1200" dirty="0">
              <a:latin typeface="Garamond" pitchFamily="18" charset="0"/>
            </a:rPr>
            <a:t>Κοινωνικές</a:t>
          </a:r>
          <a:r>
            <a:rPr lang="el-GR" sz="2700" kern="1200" dirty="0"/>
            <a:t> </a:t>
          </a:r>
        </a:p>
      </dsp:txBody>
      <dsp:txXfrm>
        <a:off x="33521" y="1544757"/>
        <a:ext cx="2957294" cy="619635"/>
      </dsp:txXfrm>
    </dsp:sp>
    <dsp:sp modelId="{AB14705F-B221-4EE6-BA64-8A27D951AA6A}">
      <dsp:nvSpPr>
        <dsp:cNvPr id="0" name=""/>
        <dsp:cNvSpPr/>
      </dsp:nvSpPr>
      <dsp:spPr>
        <a:xfrm>
          <a:off x="3024336" y="2266581"/>
          <a:ext cx="4536504" cy="686677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400" b="1" kern="1200" dirty="0">
              <a:solidFill>
                <a:schemeClr val="tx2">
                  <a:lumMod val="75000"/>
                </a:schemeClr>
              </a:solidFill>
              <a:latin typeface="Garamond" pitchFamily="18" charset="0"/>
            </a:rPr>
            <a:t>ευαίσθητα, αυστηρά-επικριτικά…</a:t>
          </a:r>
        </a:p>
      </dsp:txBody>
      <dsp:txXfrm>
        <a:off x="3024336" y="2352416"/>
        <a:ext cx="4279000" cy="515007"/>
      </dsp:txXfrm>
    </dsp:sp>
    <dsp:sp modelId="{A5024B61-58D9-47BB-96F0-AF3F18F5FC48}">
      <dsp:nvSpPr>
        <dsp:cNvPr id="0" name=""/>
        <dsp:cNvSpPr/>
      </dsp:nvSpPr>
      <dsp:spPr>
        <a:xfrm>
          <a:off x="0" y="2266581"/>
          <a:ext cx="3024336" cy="68667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700" b="1" kern="1200" dirty="0">
              <a:latin typeface="Garamond" pitchFamily="18" charset="0"/>
            </a:rPr>
            <a:t>Αυτοεικόνα</a:t>
          </a:r>
        </a:p>
      </dsp:txBody>
      <dsp:txXfrm>
        <a:off x="33521" y="2300102"/>
        <a:ext cx="2957294" cy="619635"/>
      </dsp:txXfrm>
    </dsp:sp>
    <dsp:sp modelId="{BF138B51-EB87-42AF-9B0D-037F97F20EF5}">
      <dsp:nvSpPr>
        <dsp:cNvPr id="0" name=""/>
        <dsp:cNvSpPr/>
      </dsp:nvSpPr>
      <dsp:spPr>
        <a:xfrm>
          <a:off x="3024336" y="3021927"/>
          <a:ext cx="4536504" cy="686677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400" b="1" kern="1200" dirty="0">
              <a:solidFill>
                <a:schemeClr val="tx2">
                  <a:lumMod val="75000"/>
                </a:schemeClr>
              </a:solidFill>
              <a:latin typeface="Garamond" pitchFamily="18" charset="0"/>
            </a:rPr>
            <a:t>άγχος, μελαγχολία, κατάθλιψη…  </a:t>
          </a:r>
        </a:p>
      </dsp:txBody>
      <dsp:txXfrm>
        <a:off x="3024336" y="3107762"/>
        <a:ext cx="4279000" cy="515007"/>
      </dsp:txXfrm>
    </dsp:sp>
    <dsp:sp modelId="{077C71AE-A28C-468D-A748-316F32AE07DF}">
      <dsp:nvSpPr>
        <dsp:cNvPr id="0" name=""/>
        <dsp:cNvSpPr/>
      </dsp:nvSpPr>
      <dsp:spPr>
        <a:xfrm>
          <a:off x="0" y="3021927"/>
          <a:ext cx="3024336" cy="68667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700" b="1" kern="1200" dirty="0">
              <a:latin typeface="Garamond" pitchFamily="18" charset="0"/>
            </a:rPr>
            <a:t>Ψυχολογικές</a:t>
          </a:r>
        </a:p>
      </dsp:txBody>
      <dsp:txXfrm>
        <a:off x="33521" y="3055448"/>
        <a:ext cx="2957294" cy="619635"/>
      </dsp:txXfrm>
    </dsp:sp>
    <dsp:sp modelId="{CC97979A-B6F9-4863-BB0D-0F5F61B383B9}">
      <dsp:nvSpPr>
        <dsp:cNvPr id="0" name=""/>
        <dsp:cNvSpPr/>
      </dsp:nvSpPr>
      <dsp:spPr>
        <a:xfrm>
          <a:off x="3024336" y="3777273"/>
          <a:ext cx="4536504" cy="686677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400" b="1" kern="1200" dirty="0">
              <a:solidFill>
                <a:schemeClr val="tx2">
                  <a:lumMod val="75000"/>
                </a:schemeClr>
              </a:solidFill>
              <a:latin typeface="Garamond" pitchFamily="18" charset="0"/>
            </a:rPr>
            <a:t>θυμός, σχέσεις, παραβατικότητα …</a:t>
          </a:r>
        </a:p>
      </dsp:txBody>
      <dsp:txXfrm>
        <a:off x="3024336" y="3863108"/>
        <a:ext cx="4279000" cy="515007"/>
      </dsp:txXfrm>
    </dsp:sp>
    <dsp:sp modelId="{875FB9A4-727E-41A0-A610-4841F08042E4}">
      <dsp:nvSpPr>
        <dsp:cNvPr id="0" name=""/>
        <dsp:cNvSpPr/>
      </dsp:nvSpPr>
      <dsp:spPr>
        <a:xfrm>
          <a:off x="0" y="3777273"/>
          <a:ext cx="3024336" cy="68667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700" b="1" kern="1200" dirty="0">
              <a:latin typeface="Garamond" pitchFamily="18" charset="0"/>
            </a:rPr>
            <a:t>Μακροπρόθεσμες</a:t>
          </a:r>
        </a:p>
      </dsp:txBody>
      <dsp:txXfrm>
        <a:off x="33521" y="3810794"/>
        <a:ext cx="2957294" cy="6196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73288-B931-4985-8CF0-DB87F7B0067B}" type="datetimeFigureOut">
              <a:rPr lang="el-GR" smtClean="0"/>
              <a:pPr/>
              <a:t>28/11/2024</a:t>
            </a:fld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95E0E-8AE8-4A5D-AB92-507C9538908A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88331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0F464-0EF3-436C-8648-D3DF1CF8A510}" type="datetimeFigureOut">
              <a:rPr lang="el-GR" smtClean="0"/>
              <a:pPr/>
              <a:t>28/11/2024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5349A-03E6-4654-B94D-38CFAE454193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15583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2EC89-8FD3-4E3B-843B-1AB4872FD2B0}" type="slidenum">
              <a:rPr lang="en-US" altLang="en-US" smtClean="0"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8863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06232-D9A0-4D24-8D32-1781D9E5DEFA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3384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06232-D9A0-4D24-8D32-1781D9E5DEFA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6788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5349A-03E6-4654-B94D-38CFAE454193}" type="slidenum">
              <a:rPr lang="el-GR" smtClean="0"/>
              <a:pPr/>
              <a:t>14</a:t>
            </a:fld>
            <a:endParaRPr lang="el-G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Θέση εικόνας διαφάνειας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Θέση σημειώσεων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dirty="0"/>
          </a:p>
        </p:txBody>
      </p:sp>
      <p:sp>
        <p:nvSpPr>
          <p:cNvPr id="2048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4D756BF7-2131-46E4-AF29-FB8F987C364B}" type="slidenum">
              <a:rPr lang="el-GR" altLang="el-GR"/>
              <a:pPr>
                <a:spcBef>
                  <a:spcPct val="0"/>
                </a:spcBef>
              </a:pPr>
              <a:t>25</a:t>
            </a:fld>
            <a:endParaRPr lang="el-GR" altLang="el-G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dirty="0"/>
          </a:p>
        </p:txBody>
      </p:sp>
      <p:sp>
        <p:nvSpPr>
          <p:cNvPr id="2253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EE441E5-5E56-435C-A3E0-B23ED8BBB24B}" type="slidenum">
              <a:rPr lang="el-GR" altLang="el-GR"/>
              <a:pPr>
                <a:spcBef>
                  <a:spcPct val="0"/>
                </a:spcBef>
              </a:pPr>
              <a:t>26</a:t>
            </a:fld>
            <a:endParaRPr lang="el-GR" altLang="el-G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dirty="0"/>
          </a:p>
        </p:txBody>
      </p:sp>
      <p:sp>
        <p:nvSpPr>
          <p:cNvPr id="2458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8790A424-2491-4F73-B1E0-7A0F8C49C515}" type="slidenum">
              <a:rPr lang="el-GR" altLang="el-GR"/>
              <a:pPr>
                <a:spcBef>
                  <a:spcPct val="0"/>
                </a:spcBef>
              </a:pPr>
              <a:t>28</a:t>
            </a:fld>
            <a:endParaRPr lang="el-GR" altLang="el-G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dirty="0"/>
          </a:p>
        </p:txBody>
      </p:sp>
      <p:sp>
        <p:nvSpPr>
          <p:cNvPr id="2662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E334AA4-359E-4DD1-AC2E-B14A9628A2F7}" type="slidenum">
              <a:rPr lang="el-GR" altLang="el-GR"/>
              <a:pPr>
                <a:spcBef>
                  <a:spcPct val="0"/>
                </a:spcBef>
              </a:pPr>
              <a:t>29</a:t>
            </a:fld>
            <a:endParaRPr lang="el-GR" altLang="el-G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1AFE254-AADE-406B-A208-EA48881B47FE}" type="datetime1">
              <a:rPr lang="el-GR" smtClean="0"/>
              <a:pPr/>
              <a:t>28/11/2024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7F3B1D6-FBC2-4262-A141-DEF5D6FA5870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068D-F6D7-4E91-9742-D6469D784EE3}" type="datetime1">
              <a:rPr lang="el-GR" smtClean="0"/>
              <a:pPr/>
              <a:t>28/11/2024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B1D6-FBC2-4262-A141-DEF5D6FA5870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D21A-5A93-4C33-A578-E0FAD00F3542}" type="datetime1">
              <a:rPr lang="el-GR" smtClean="0"/>
              <a:pPr/>
              <a:t>28/11/2024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B1D6-FBC2-4262-A141-DEF5D6FA5870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758544" y="0"/>
            <a:ext cx="3385457" cy="6858000"/>
          </a:xfrm>
          <a:custGeom>
            <a:avLst/>
            <a:gdLst>
              <a:gd name="connsiteX0" fmla="*/ 0 w 4513943"/>
              <a:gd name="connsiteY0" fmla="*/ 0 h 6858000"/>
              <a:gd name="connsiteX1" fmla="*/ 4513943 w 4513943"/>
              <a:gd name="connsiteY1" fmla="*/ 0 h 6858000"/>
              <a:gd name="connsiteX2" fmla="*/ 4513943 w 4513943"/>
              <a:gd name="connsiteY2" fmla="*/ 6858000 h 6858000"/>
              <a:gd name="connsiteX3" fmla="*/ 0 w 451394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943" h="6858000">
                <a:moveTo>
                  <a:pt x="0" y="0"/>
                </a:moveTo>
                <a:lnTo>
                  <a:pt x="4513943" y="0"/>
                </a:lnTo>
                <a:lnTo>
                  <a:pt x="451394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37504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D1025-34D0-468B-A56B-137FEF2C2F08}" type="datetime1">
              <a:rPr lang="el-GR" smtClean="0"/>
              <a:pPr/>
              <a:t>28/11/2024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B1D6-FBC2-4262-A141-DEF5D6FA5870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3DAA5-DEA1-4A6C-B038-65C6CEA6EE3E}" type="datetime1">
              <a:rPr lang="el-GR" smtClean="0"/>
              <a:pPr/>
              <a:t>28/11/2024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B1D6-FBC2-4262-A141-DEF5D6FA5870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0F8A-D985-46A0-9E5E-8BBC5F6B2F9E}" type="datetime1">
              <a:rPr lang="el-GR" smtClean="0"/>
              <a:pPr/>
              <a:t>28/11/2024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B1D6-FBC2-4262-A141-DEF5D6FA5870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A113-DDA1-4A11-BDE3-671EB96578C2}" type="datetime1">
              <a:rPr lang="el-GR" smtClean="0"/>
              <a:pPr/>
              <a:t>28/11/2024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B1D6-FBC2-4262-A141-DEF5D6FA5870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F5E2-42AB-4FC5-82C2-8C1927863B99}" type="datetime1">
              <a:rPr lang="el-GR" smtClean="0"/>
              <a:pPr/>
              <a:t>28/11/2024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B1D6-FBC2-4262-A141-DEF5D6FA5870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F658-64B8-4973-8BFB-CE6E05C82E48}" type="datetime1">
              <a:rPr lang="el-GR" smtClean="0"/>
              <a:pPr/>
              <a:t>28/11/2024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B1D6-FBC2-4262-A141-DEF5D6FA5870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4D224C7-2BB1-4C1B-9295-AA2E1B7BCC68}" type="datetime1">
              <a:rPr lang="el-GR" smtClean="0"/>
              <a:pPr/>
              <a:t>28/11/2024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7F3B1D6-FBC2-4262-A141-DEF5D6FA5870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54925DA-5D93-4D70-9C22-D26A6084E943}" type="datetime1">
              <a:rPr lang="el-GR" smtClean="0"/>
              <a:pPr/>
              <a:t>28/11/2024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7F3B1D6-FBC2-4262-A141-DEF5D6FA5870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18D719E-C58C-479B-B631-92E0424A6A03}" type="datetime1">
              <a:rPr lang="el-GR" smtClean="0"/>
              <a:pPr/>
              <a:t>28/11/2024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7F3B1D6-FBC2-4262-A141-DEF5D6FA5870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nesco.org/en/articles/teachers-need-training-and-support-prevent-and-address-school-bullyi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opbullying.gov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276872"/>
            <a:ext cx="489654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Ορθογώνιο 4"/>
          <p:cNvSpPr/>
          <p:nvPr/>
        </p:nvSpPr>
        <p:spPr>
          <a:xfrm>
            <a:off x="2555775" y="5805264"/>
            <a:ext cx="4564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dirty="0">
                <a:latin typeface="Times New Roman" pitchFamily="18" charset="0"/>
                <a:cs typeface="Times New Roman" pitchFamily="18" charset="0"/>
              </a:rPr>
            </a:br>
            <a:endParaRPr lang="el-G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Τίτλος 6"/>
          <p:cNvSpPr>
            <a:spLocks noGrp="1"/>
          </p:cNvSpPr>
          <p:nvPr>
            <p:ph type="ctrTitle"/>
          </p:nvPr>
        </p:nvSpPr>
        <p:spPr>
          <a:xfrm>
            <a:off x="1331640" y="1052737"/>
            <a:ext cx="6768752" cy="1080119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«Ενδοσχολική </a:t>
            </a:r>
            <a:r>
              <a:rPr lang="el-GR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l-GR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ία &amp; </a:t>
            </a:r>
            <a:r>
              <a:rPr lang="el-GR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l-GR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κφοβισμός</a:t>
            </a:r>
            <a:r>
              <a:rPr lang="el-GR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el-GR" sz="3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3059832" y="5877272"/>
            <a:ext cx="3971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l-GR" sz="2800" b="1" dirty="0">
              <a:solidFill>
                <a:schemeClr val="bg1"/>
              </a:solidFill>
              <a:latin typeface="Garamond" pitchFamily="18" charset="0"/>
            </a:endParaRPr>
          </a:p>
          <a:p>
            <a:endParaRPr lang="el-GR" sz="2800" b="1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3"/>
            <a:ext cx="7992887" cy="1080119"/>
          </a:xfrm>
        </p:spPr>
        <p:txBody>
          <a:bodyPr>
            <a:normAutofit/>
          </a:bodyPr>
          <a:lstStyle/>
          <a:p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Διαφορές </a:t>
            </a:r>
            <a:r>
              <a:rPr lang="el-GR" sz="2800" b="1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εκφοβισμού – επιθετικότητας</a:t>
            </a:r>
            <a:endParaRPr lang="el-GR" sz="2800" b="1" dirty="0">
              <a:solidFill>
                <a:schemeClr val="tx2">
                  <a:lumMod val="75000"/>
                </a:schemeClr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55576" y="1556792"/>
            <a:ext cx="7632848" cy="4968552"/>
          </a:xfrm>
        </p:spPr>
        <p:txBody>
          <a:bodyPr>
            <a:normAutofit lnSpcReduction="10000"/>
          </a:bodyPr>
          <a:lstStyle/>
          <a:p>
            <a:pPr algn="just">
              <a:buFont typeface="Courier New" pitchFamily="49" charset="0"/>
              <a:buChar char="o"/>
            </a:pP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Δ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εν ταυτίζεται 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με την επιθετικότητα.</a:t>
            </a:r>
          </a:p>
          <a:p>
            <a:pPr algn="just">
              <a:buFont typeface="Courier New" pitchFamily="49" charset="0"/>
              <a:buChar char="o"/>
            </a:pPr>
            <a:r>
              <a:rPr lang="el-GR" alt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Η επιθετικότητα, ως σύμφυτη: </a:t>
            </a:r>
            <a:r>
              <a:rPr lang="el-GR" alt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χαρακτηριστικό της ανθρώπινης φύσης.</a:t>
            </a:r>
          </a:p>
          <a:p>
            <a:pPr marL="0" indent="0">
              <a:buFont typeface="Courier New" pitchFamily="49" charset="0"/>
              <a:buChar char="o"/>
            </a:pPr>
            <a:r>
              <a:rPr lang="el-GR" alt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 Η  επιθετικότητα μπορεί να μετασχηματιστεί σε </a:t>
            </a:r>
            <a:r>
              <a:rPr lang="el-GR" alt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μορφές συμπεριφοράς κοινωνικά </a:t>
            </a:r>
            <a:r>
              <a:rPr lang="el-GR" altLang="el-GR" sz="2800" b="1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αποδεκτές: </a:t>
            </a:r>
            <a:endParaRPr lang="el-GR" altLang="el-GR" sz="2800" b="1" dirty="0">
              <a:solidFill>
                <a:schemeClr val="tx2">
                  <a:lumMod val="75000"/>
                </a:schemeClr>
              </a:solidFill>
              <a:latin typeface="Garamond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buClr>
                <a:srgbClr val="99CCFF"/>
              </a:buClr>
              <a:buSzPct val="100000"/>
              <a:buFont typeface="Wingdings" pitchFamily="2" charset="2"/>
              <a:buNone/>
            </a:pPr>
            <a:r>
              <a:rPr lang="el-GR" alt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η διεκδικητικότητα, η πρωτοβουλία, το θάρρος της γνώμης, η δημιουργικότητα, η επιθυμία για μάθηση... 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Clr>
                <a:srgbClr val="99CCFF"/>
              </a:buClr>
              <a:buSzPct val="100000"/>
              <a:buFont typeface="Wingdings" pitchFamily="2" charset="2"/>
              <a:buNone/>
            </a:pP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Η 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διαφορά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 έγκειται στα δύο κριτήρια: </a:t>
            </a:r>
          </a:p>
          <a:p>
            <a:pPr marL="514350" indent="-514350">
              <a:buAutoNum type="arabicPeriod"/>
            </a:pP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στην 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ανισότητα της δύναμης 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και</a:t>
            </a:r>
          </a:p>
          <a:p>
            <a:pPr marL="514350" indent="-514350">
              <a:buAutoNum type="arabicPeriod"/>
            </a:pP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στο 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στοιχείο της επανάληψης 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(Smith &amp; Cowie, 2002).</a:t>
            </a:r>
          </a:p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B1D6-FBC2-4262-A141-DEF5D6FA5870}" type="slidenum">
              <a:rPr lang="el-GR" smtClean="0"/>
              <a:pPr/>
              <a:t>10</a:t>
            </a:fld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55576" y="692697"/>
            <a:ext cx="7632847" cy="648071"/>
          </a:xfrm>
        </p:spPr>
        <p:txBody>
          <a:bodyPr>
            <a:noAutofit/>
          </a:bodyPr>
          <a:lstStyle/>
          <a:p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Διαφορές </a:t>
            </a:r>
            <a:r>
              <a:rPr lang="el-GR" sz="2800" b="1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εκφοβισμού – σύγκρουσης</a:t>
            </a:r>
            <a:endParaRPr lang="el-GR" sz="2800" b="1" dirty="0">
              <a:solidFill>
                <a:schemeClr val="tx2">
                  <a:lumMod val="75000"/>
                </a:schemeClr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83568" y="1412776"/>
            <a:ext cx="7992888" cy="5040560"/>
          </a:xfrm>
        </p:spPr>
        <p:txBody>
          <a:bodyPr>
            <a:normAutofit lnSpcReduction="10000"/>
          </a:bodyPr>
          <a:lstStyle/>
          <a:p>
            <a:pPr marL="452628" indent="-342900">
              <a:buFont typeface="Courier New" panose="02070309020205020404" pitchFamily="49" charset="0"/>
              <a:buChar char="o"/>
            </a:pP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… 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είναι ένα φυσιολογικό φαινόμενο…</a:t>
            </a:r>
          </a:p>
          <a:p>
            <a:pPr marL="452628" indent="-342900">
              <a:buFont typeface="Courier New" panose="02070309020205020404" pitchFamily="49" charset="0"/>
              <a:buChar char="o"/>
            </a:pP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ισότιμη σχέση μεταξύ των μελών,</a:t>
            </a:r>
          </a:p>
          <a:p>
            <a:pPr>
              <a:buFont typeface="Courier New" pitchFamily="49" charset="0"/>
              <a:buChar char="o"/>
            </a:pP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συμβαίνει 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περιστασιακά, τυχαία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 ή 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αυθόρμητα, </a:t>
            </a:r>
          </a:p>
          <a:p>
            <a:pPr>
              <a:buFont typeface="Courier New" pitchFamily="49" charset="0"/>
              <a:buChar char="o"/>
            </a:pP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δεν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 αποτελεί 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σοβαρή απειλή, </a:t>
            </a:r>
          </a:p>
          <a:p>
            <a:pPr>
              <a:buFont typeface="Courier New" pitchFamily="49" charset="0"/>
              <a:buChar char="o"/>
            </a:pP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βιώνεται ίση συναισθηματική αντίδραση, 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 </a:t>
            </a:r>
          </a:p>
          <a:p>
            <a:pPr algn="just">
              <a:buFont typeface="Courier New" pitchFamily="49" charset="0"/>
              <a:buChar char="o"/>
            </a:pP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δεν 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επιδιώκεται 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απόκτηση δύναμης, καταναγκασμός, 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 </a:t>
            </a:r>
          </a:p>
          <a:p>
            <a:pPr>
              <a:buFont typeface="Courier New" pitchFamily="49" charset="0"/>
              <a:buChar char="o"/>
            </a:pP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δεν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 υπάρχει 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πρόθεση 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για κέρδος, </a:t>
            </a:r>
          </a:p>
          <a:p>
            <a:pPr>
              <a:buFont typeface="Courier New" pitchFamily="49" charset="0"/>
              <a:buChar char="o"/>
            </a:pP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οι 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εμπλεκόμενοι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μετανιώνουν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 και 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αναλαμβάνουν τις ευθύνες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, </a:t>
            </a:r>
          </a:p>
          <a:p>
            <a:pPr algn="just">
              <a:buFont typeface="Courier New" pitchFamily="49" charset="0"/>
              <a:buChar char="o"/>
            </a:pP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προσπάθεια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 για 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επίλυση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 του προβλήματος. </a:t>
            </a:r>
          </a:p>
          <a:p>
            <a:endParaRPr lang="el-GR" sz="2400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B1D6-FBC2-4262-A141-DEF5D6FA5870}" type="slidenum">
              <a:rPr lang="el-GR" smtClean="0"/>
              <a:pPr/>
              <a:t>11</a:t>
            </a:fld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76672"/>
            <a:ext cx="8186766" cy="1080120"/>
          </a:xfrm>
        </p:spPr>
        <p:txBody>
          <a:bodyPr>
            <a:normAutofit/>
          </a:bodyPr>
          <a:lstStyle/>
          <a:p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Κατηγορίες σχολικού εκφοβισμού – θυματοποίησης </a:t>
            </a:r>
            <a:endParaRPr lang="el-GR" sz="2800" dirty="0">
              <a:solidFill>
                <a:schemeClr val="tx2">
                  <a:lumMod val="75000"/>
                </a:schemeClr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27584" y="1412776"/>
            <a:ext cx="7632848" cy="4824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>
                <a:latin typeface="Garamond" pitchFamily="18" charset="0"/>
                <a:cs typeface="Times New Roman" pitchFamily="18" charset="0"/>
              </a:rPr>
              <a:t> 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Οι ποικίλες μορφές εκφοβισμού διαχωρίζονται: </a:t>
            </a:r>
          </a:p>
          <a:p>
            <a:pPr>
              <a:buNone/>
            </a:pPr>
            <a:endParaRPr lang="el-GR" sz="2800" dirty="0">
              <a:solidFill>
                <a:schemeClr val="tx2">
                  <a:lumMod val="75000"/>
                </a:schemeClr>
              </a:solidFill>
              <a:latin typeface="Garamond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α) 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στον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 άμεσο </a:t>
            </a:r>
            <a:r>
              <a:rPr lang="el-GR" sz="2800" b="1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εκφοβισμό</a:t>
            </a:r>
            <a:r>
              <a:rPr lang="el-GR" sz="28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/</a:t>
            </a:r>
            <a:r>
              <a:rPr lang="el-GR" sz="2800" i="1" u="sng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εμφανείς</a:t>
            </a:r>
            <a:r>
              <a:rPr lang="el-GR" sz="28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και σχετικά </a:t>
            </a:r>
            <a:r>
              <a:rPr lang="el-GR" sz="2800" i="1" u="sng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ανοιχτές</a:t>
            </a:r>
            <a:r>
              <a:rPr lang="el-GR" sz="2800" u="sng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 επιθέσεις 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προς το θύμα και </a:t>
            </a:r>
          </a:p>
          <a:p>
            <a:pPr>
              <a:buNone/>
            </a:pP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β) 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στον 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έμμεσο </a:t>
            </a:r>
            <a:r>
              <a:rPr lang="el-GR" sz="2800" b="1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εκφοβισμό</a:t>
            </a:r>
            <a:r>
              <a:rPr lang="el-GR" sz="28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/πράξεις 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που μπορεί 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να μην τις παρατηρήσει το θύμα τη στιγμή που συμβαίνουν, 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αλλά είναι </a:t>
            </a:r>
            <a:r>
              <a:rPr lang="el-GR" sz="2800" i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προμελετημένες</a:t>
            </a:r>
          </a:p>
          <a:p>
            <a:pPr>
              <a:buNone/>
            </a:pP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και έχουν </a:t>
            </a:r>
            <a:r>
              <a:rPr lang="el-GR" sz="2800" i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αρνητικές επιπτώσεις </a:t>
            </a:r>
          </a:p>
          <a:p>
            <a:pPr>
              <a:buNone/>
            </a:pP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(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Olweus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, 2009,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Rigby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, 2008).</a:t>
            </a:r>
          </a:p>
          <a:p>
            <a:pPr lvl="0">
              <a:buNone/>
            </a:pPr>
            <a:endParaRPr lang="el-GR" dirty="0"/>
          </a:p>
          <a:p>
            <a:pPr>
              <a:buNone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B1D6-FBC2-4262-A141-DEF5D6FA5870}" type="slidenum">
              <a:rPr lang="el-GR" smtClean="0"/>
              <a:pPr/>
              <a:t>12</a:t>
            </a:fld>
            <a:endParaRPr lang="el-G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221088"/>
            <a:ext cx="201622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3568" y="476672"/>
            <a:ext cx="8136904" cy="720079"/>
          </a:xfrm>
        </p:spPr>
        <p:txBody>
          <a:bodyPr>
            <a:noAutofit/>
          </a:bodyPr>
          <a:lstStyle/>
          <a:p>
            <a:r>
              <a:rPr lang="el-GR" sz="3200" b="1" dirty="0">
                <a:latin typeface="Garamond" pitchFamily="18" charset="0"/>
                <a:cs typeface="Times New Roman" pitchFamily="18" charset="0"/>
              </a:rPr>
              <a:t>Μορφές σχολικού εκφοβισμού – θυματοποίησης</a:t>
            </a:r>
            <a:endParaRPr lang="el-GR" sz="3200" dirty="0">
              <a:latin typeface="Garamond" pitchFamily="18" charset="0"/>
              <a:cs typeface="Times New Roman" pitchFamily="18" charset="0"/>
            </a:endParaRPr>
          </a:p>
        </p:txBody>
      </p:sp>
      <p:graphicFrame>
        <p:nvGraphicFramePr>
          <p:cNvPr id="5" name="4 - Θέση περιεχομένου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8108507"/>
              </p:ext>
            </p:extLst>
          </p:nvPr>
        </p:nvGraphicFramePr>
        <p:xfrm>
          <a:off x="755576" y="1340768"/>
          <a:ext cx="763284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B1D6-FBC2-4262-A141-DEF5D6FA5870}" type="slidenum">
              <a:rPr lang="el-GR" smtClean="0"/>
              <a:pPr/>
              <a:t>13</a:t>
            </a:fld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752" y="620688"/>
            <a:ext cx="8534400" cy="792088"/>
          </a:xfrm>
        </p:spPr>
        <p:txBody>
          <a:bodyPr>
            <a:noAutofit/>
          </a:bodyPr>
          <a:lstStyle/>
          <a:p>
            <a:r>
              <a:rPr lang="el-GR" sz="3200" b="1" dirty="0">
                <a:latin typeface="Garamond" pitchFamily="18" charset="0"/>
                <a:cs typeface="Times New Roman" pitchFamily="18" charset="0"/>
              </a:rPr>
              <a:t>Μορφές σχολικού εκφοβισμού – θυματοποίησης </a:t>
            </a:r>
            <a:endParaRPr lang="el-GR" sz="3200" dirty="0">
              <a:latin typeface="Garamond" pitchFamily="18" charset="0"/>
              <a:cs typeface="Times New Roman" pitchFamily="18" charset="0"/>
            </a:endParaRPr>
          </a:p>
        </p:txBody>
      </p:sp>
      <p:graphicFrame>
        <p:nvGraphicFramePr>
          <p:cNvPr id="6" name="5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683568" y="1268760"/>
          <a:ext cx="7776864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B1D6-FBC2-4262-A141-DEF5D6FA5870}" type="slidenum">
              <a:rPr lang="el-GR" smtClean="0"/>
              <a:pPr/>
              <a:t>14</a:t>
            </a:fld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95023" y="476672"/>
            <a:ext cx="6965245" cy="1152127"/>
          </a:xfrm>
        </p:spPr>
        <p:txBody>
          <a:bodyPr>
            <a:normAutofit/>
          </a:bodyPr>
          <a:lstStyle/>
          <a:p>
            <a:r>
              <a:rPr lang="el-GR" sz="32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«Ρόλοι» των μαθητών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83568" y="1628800"/>
            <a:ext cx="7776864" cy="468052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el-GR" sz="2800" b="1" i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το παιδί που εκφοβίζει </a:t>
            </a:r>
            <a:r>
              <a:rPr lang="el-GR" sz="2800" i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(δράστης ή θύτης ή νταής -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bully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) μόνος του ή μέσω άλλου/ων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endParaRPr lang="el-GR" sz="2800" dirty="0">
              <a:solidFill>
                <a:schemeClr val="tx2">
                  <a:lumMod val="75000"/>
                </a:schemeClr>
              </a:solidFill>
              <a:latin typeface="Garamond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l-GR" sz="2800" b="1" i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το παιδί που εκφοβίζεται </a:t>
            </a:r>
            <a:r>
              <a:rPr lang="el-GR" sz="2800" i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(το θύμα ή στόχος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l-GR" sz="28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–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victim</a:t>
            </a:r>
            <a:r>
              <a:rPr lang="el-GR" sz="28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ή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target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) </a:t>
            </a:r>
          </a:p>
          <a:p>
            <a:pPr>
              <a:spcBef>
                <a:spcPts val="0"/>
              </a:spcBef>
              <a:buNone/>
            </a:pPr>
            <a:endParaRPr lang="el-GR" sz="2800" dirty="0">
              <a:solidFill>
                <a:schemeClr val="tx2">
                  <a:lumMod val="75000"/>
                </a:schemeClr>
              </a:solidFill>
              <a:latin typeface="Garamond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l-GR" sz="2800" b="1" i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οι παρατηρητές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l-GR" sz="2800" b="1" i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ή παριστάμενοι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(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bystanders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7F3B1D6-FBC2-4262-A141-DEF5D6FA5870}" type="slidenum">
              <a:rPr lang="el-GR" smtClean="0"/>
              <a:pPr/>
              <a:t>15</a:t>
            </a:fld>
            <a:endParaRPr lang="el-GR" dirty="0"/>
          </a:p>
        </p:txBody>
      </p:sp>
      <p:pic>
        <p:nvPicPr>
          <p:cNvPr id="7" name="4 - Θέση περιεχομένου" descr="ANd9GcSjSJ8Lv3L--m4EyHH1U33l-rxAY79W3uNdUFdh3VVZN-T0OYDwNA"/>
          <p:cNvPicPr>
            <a:picLocks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3563888" y="4725144"/>
            <a:ext cx="2520280" cy="157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95023" y="817583"/>
            <a:ext cx="7293401" cy="451177"/>
          </a:xfrm>
        </p:spPr>
        <p:txBody>
          <a:bodyPr>
            <a:noAutofit/>
          </a:bodyPr>
          <a:lstStyle/>
          <a:p>
            <a:r>
              <a:rPr lang="el-GR" sz="32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Το παιδί που εκφοβίζεται: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“</a:t>
            </a:r>
            <a:r>
              <a:rPr lang="el-GR" sz="32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παιδί – θύμα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”</a:t>
            </a:r>
            <a:r>
              <a:rPr lang="el-GR" sz="32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l-GR" sz="32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55576" y="1527048"/>
            <a:ext cx="7704856" cy="4926288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Τα θύματα παρουσιάζονται καταρχήν 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αδύναμα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σωματικά. </a:t>
            </a:r>
          </a:p>
          <a:p>
            <a:pPr marL="624078" indent="-514350">
              <a:buFont typeface="+mj-lt"/>
              <a:buAutoNum type="arabicPeriod"/>
            </a:pP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Ως προς τα χαρακτηριστικά 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προσωπικότητας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:</a:t>
            </a:r>
          </a:p>
          <a:p>
            <a:pPr marL="274320" lvl="1">
              <a:buFont typeface="Wingdings" pitchFamily="2" charset="2"/>
              <a:buChar char="§"/>
            </a:pPr>
            <a:r>
              <a:rPr lang="el-GR" sz="2800" i="1" u="sng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ντροπαλά</a:t>
            </a:r>
            <a:r>
              <a:rPr lang="el-GR" sz="2800" i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, </a:t>
            </a:r>
            <a:r>
              <a:rPr lang="el-GR" sz="2800" i="1" u="sng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εσωστρεφή</a:t>
            </a:r>
            <a:r>
              <a:rPr lang="el-GR" sz="2800" i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, </a:t>
            </a:r>
            <a:r>
              <a:rPr lang="el-GR" sz="2800" i="1" u="sng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μη δημοφιλή</a:t>
            </a:r>
            <a:r>
              <a:rPr lang="el-GR" sz="2800" i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, </a:t>
            </a:r>
            <a:r>
              <a:rPr lang="el-GR" sz="2800" i="1" u="sng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αδύναμα</a:t>
            </a:r>
            <a:r>
              <a:rPr lang="el-GR" sz="2800" i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 για αυτοδικαίωση, </a:t>
            </a:r>
            <a:r>
              <a:rPr lang="el-GR" sz="2800" i="1" u="sng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αγωνιώδη</a:t>
            </a:r>
            <a:r>
              <a:rPr lang="el-GR" sz="2800" i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,</a:t>
            </a:r>
            <a:r>
              <a:rPr lang="en-US" sz="2800" i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l-GR" sz="2800" i="1" u="sng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ανασφαλή…,</a:t>
            </a:r>
            <a:r>
              <a:rPr lang="en-US" sz="2800" i="1" u="sng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 </a:t>
            </a:r>
            <a:endParaRPr lang="el-GR" sz="2800" i="1" u="sng" dirty="0">
              <a:solidFill>
                <a:schemeClr val="tx2">
                  <a:lumMod val="75000"/>
                </a:schemeClr>
              </a:solidFill>
              <a:latin typeface="Garamond" pitchFamily="18" charset="0"/>
              <a:cs typeface="Times New Roman" pitchFamily="18" charset="0"/>
            </a:endParaRPr>
          </a:p>
          <a:p>
            <a:pPr marL="274320" lvl="1">
              <a:buFont typeface="Wingdings" pitchFamily="2" charset="2"/>
              <a:buChar char="§"/>
            </a:pPr>
            <a:r>
              <a:rPr lang="el-GR" sz="2800" i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μ</a:t>
            </a:r>
            <a:r>
              <a:rPr lang="el-GR" sz="2800" i="1" u="sng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οναχικά</a:t>
            </a:r>
            <a:r>
              <a:rPr lang="el-GR" sz="2800" i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 , </a:t>
            </a:r>
            <a:r>
              <a:rPr lang="el-GR" sz="2800" i="1" u="sng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ευαίσθητα</a:t>
            </a:r>
            <a:r>
              <a:rPr lang="el-GR" sz="2800" i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, </a:t>
            </a:r>
            <a:r>
              <a:rPr lang="el-GR" sz="2800" i="1" u="sng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συμπονετικά</a:t>
            </a:r>
            <a:r>
              <a:rPr lang="el-GR" sz="2800" i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,</a:t>
            </a:r>
            <a:r>
              <a:rPr lang="en-US" sz="2800" i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l-GR" sz="2800" i="1" u="sng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ταλαντούχα</a:t>
            </a:r>
            <a:r>
              <a:rPr lang="el-GR" sz="2800" i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, </a:t>
            </a:r>
            <a:r>
              <a:rPr lang="el-GR" sz="2800" i="1" u="sng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ωριμότερα</a:t>
            </a:r>
            <a:r>
              <a:rPr lang="el-GR" sz="2800" i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 από την ηλικία τους, </a:t>
            </a:r>
            <a:r>
              <a:rPr lang="el-GR" sz="2800" i="1" u="sng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αγχώδη, χαμηλή αυτοεκτίμηση</a:t>
            </a:r>
            <a:r>
              <a:rPr lang="el-GR" sz="2800" i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…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,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Garamond" pitchFamily="18" charset="0"/>
              <a:cs typeface="Times New Roman" pitchFamily="18" charset="0"/>
            </a:endParaRPr>
          </a:p>
          <a:p>
            <a:pPr marL="274320" lvl="1" algn="just">
              <a:buFont typeface="Wingdings" pitchFamily="2" charset="2"/>
              <a:buChar char="§"/>
            </a:pPr>
            <a:r>
              <a:rPr lang="el-GR" sz="2800" i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τα </a:t>
            </a:r>
            <a:r>
              <a:rPr lang="el-GR" sz="2800" i="1" u="sng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ιδιαίτερα παιδιά</a:t>
            </a:r>
            <a:r>
              <a:rPr lang="el-GR" sz="2800" i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, οι καλοί μαθητές ή τα αγόρια με υποτακτική συμπεριφορά 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γίνονται στόχοι.</a:t>
            </a:r>
          </a:p>
          <a:p>
            <a:endParaRPr lang="el-GR" dirty="0">
              <a:latin typeface="Garamond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7F3B1D6-FBC2-4262-A141-DEF5D6FA5870}" type="slidenum">
              <a:rPr lang="el-GR" smtClean="0"/>
              <a:pPr/>
              <a:t>16</a:t>
            </a:fld>
            <a:endParaRPr lang="el-G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55576" y="620689"/>
            <a:ext cx="7632847" cy="648071"/>
          </a:xfrm>
        </p:spPr>
        <p:txBody>
          <a:bodyPr>
            <a:normAutofit/>
          </a:bodyPr>
          <a:lstStyle/>
          <a:p>
            <a:r>
              <a:rPr lang="el-GR" sz="32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Το παιδί που εκφοβίζει: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“</a:t>
            </a:r>
            <a:r>
              <a:rPr lang="el-GR" sz="32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παιδί  - θύτης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”</a:t>
            </a:r>
            <a:endParaRPr lang="el-GR" sz="3200" b="1" dirty="0">
              <a:solidFill>
                <a:schemeClr val="tx2">
                  <a:lumMod val="75000"/>
                </a:schemeClr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55576" y="1340768"/>
            <a:ext cx="7632848" cy="496855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Το προφίλ των 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θυτών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 σκιαγραφείται ως εξής:</a:t>
            </a:r>
          </a:p>
          <a:p>
            <a:pPr algn="just">
              <a:buFont typeface="Arial" pitchFamily="34" charset="0"/>
              <a:buChar char="•"/>
            </a:pPr>
            <a:r>
              <a:rPr lang="el-GR" sz="2800" i="1" u="sng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σκληροί,</a:t>
            </a:r>
            <a:r>
              <a:rPr lang="el-GR" sz="2800" i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l-GR" sz="2800" i="1" u="sng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αδίστακτοι</a:t>
            </a:r>
            <a:r>
              <a:rPr lang="el-GR" sz="2800" i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, </a:t>
            </a:r>
            <a:r>
              <a:rPr lang="el-GR" sz="2800" i="1" u="sng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παρορμητικοί</a:t>
            </a:r>
            <a:r>
              <a:rPr lang="el-GR" sz="2800" i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, </a:t>
            </a:r>
            <a:r>
              <a:rPr lang="el-GR" sz="2800" i="1" u="sng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άτρωτοι</a:t>
            </a:r>
            <a:r>
              <a:rPr lang="el-GR" sz="2800" i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, διψούν για επιβολή και κυριαρχία, </a:t>
            </a:r>
            <a:r>
              <a:rPr lang="el-GR" sz="2800" i="1" u="sng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υψηλό κοινωνικό status,</a:t>
            </a:r>
            <a:r>
              <a:rPr lang="el-GR" sz="2800" i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 υψηλή αυτοεκτίμηση…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,</a:t>
            </a:r>
          </a:p>
          <a:p>
            <a:pPr algn="just">
              <a:buFont typeface="Arial" pitchFamily="34" charset="0"/>
              <a:buChar char="•"/>
            </a:pPr>
            <a:r>
              <a:rPr lang="el-GR" sz="2800" i="1" u="sng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σχολική επίδοση </a:t>
            </a:r>
            <a:r>
              <a:rPr lang="el-GR" sz="2800" i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και </a:t>
            </a:r>
            <a:r>
              <a:rPr lang="el-GR" sz="2800" i="1" u="sng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δημοτικότητα</a:t>
            </a:r>
            <a:r>
              <a:rPr lang="el-GR" sz="2800" i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 σε επίπεδα πάνω του μέσου όρου 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(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Heinrichs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 2003), </a:t>
            </a:r>
          </a:p>
          <a:p>
            <a:pPr algn="just">
              <a:buFont typeface="Arial" pitchFamily="34" charset="0"/>
              <a:buChar char="•"/>
            </a:pPr>
            <a:r>
              <a:rPr lang="el-GR" sz="2800" i="1" u="sng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χωρίς ευαισθησία,</a:t>
            </a:r>
            <a:r>
              <a:rPr lang="el-GR" sz="2800" i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l-GR" sz="2800" i="1" u="sng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ενσυναίσθηση</a:t>
            </a:r>
            <a:r>
              <a:rPr lang="el-GR" sz="2800" i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, </a:t>
            </a:r>
            <a:r>
              <a:rPr lang="el-GR" sz="2800" i="1" u="sng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επιδοκιμάζουν τη βία,</a:t>
            </a:r>
            <a:endParaRPr lang="el-GR" sz="2800" dirty="0">
              <a:solidFill>
                <a:schemeClr val="tx2">
                  <a:lumMod val="75000"/>
                </a:schemeClr>
              </a:solidFill>
              <a:latin typeface="Garamond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l-GR" sz="2800" i="1" u="sng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παρεκκλίνουσα, παραβατική συμπεριφορά,</a:t>
            </a:r>
            <a:r>
              <a:rPr lang="el-GR" sz="2800" i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 επιρρεπείς στην κατάχρηση ουσιών 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(Juvonen et al., 2003).</a:t>
            </a:r>
          </a:p>
          <a:p>
            <a:pPr algn="just">
              <a:buFont typeface="Arial" pitchFamily="34" charset="0"/>
              <a:buChar char="•"/>
            </a:pPr>
            <a:endParaRPr lang="el-GR" sz="2800" dirty="0"/>
          </a:p>
          <a:p>
            <a:pPr algn="just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7F3B1D6-FBC2-4262-A141-DEF5D6FA5870}" type="slidenum">
              <a:rPr lang="el-GR" smtClean="0"/>
              <a:pPr/>
              <a:t>17</a:t>
            </a:fld>
            <a:endParaRPr lang="el-G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7504" y="404664"/>
            <a:ext cx="9036496" cy="720080"/>
          </a:xfrm>
        </p:spPr>
        <p:txBody>
          <a:bodyPr>
            <a:normAutofit/>
          </a:bodyPr>
          <a:lstStyle/>
          <a:p>
            <a:pPr lvl="0"/>
            <a:r>
              <a:rPr lang="el-GR" sz="32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Παρατηρητές και ο ρόλος τους 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55576" y="1124744"/>
            <a:ext cx="7632848" cy="5400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l-GR" sz="2800" b="1" i="1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Η </a:t>
            </a:r>
            <a:r>
              <a:rPr lang="el-GR" sz="2800" b="1" i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συμπεριφορά των δραστών φαίνεται να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l-GR" sz="2800" b="1" i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απαιτεί ακροατήριο.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Wingdings" pitchFamily="2" charset="2"/>
              <a:buChar char="§"/>
            </a:pP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Τα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 παιδιά 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δεν είναι οι μόνοι μάρτυρες της εκφοβιστικής συμπεριφοράς… </a:t>
            </a:r>
          </a:p>
          <a:p>
            <a:pPr algn="just">
              <a:buFont typeface="Wingdings" pitchFamily="2" charset="2"/>
              <a:buChar char="§"/>
            </a:pP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Εκπαιδευτικοί, γονείς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 και άλλοι 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ενήλικες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 παρίστανται 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χωρίς να παρεμβαίνουν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 και συνεπώς παθητικά την ενισχύουν (</a:t>
            </a:r>
            <a:r>
              <a:rPr lang="en-GB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Craig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, </a:t>
            </a:r>
            <a:r>
              <a:rPr lang="en-GB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Pepler 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&amp; </a:t>
            </a:r>
            <a:r>
              <a:rPr lang="en-GB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Atlas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, 2000). </a:t>
            </a:r>
          </a:p>
          <a:p>
            <a:pPr algn="just">
              <a:buFont typeface="Wingdings" pitchFamily="2" charset="2"/>
              <a:buChar char="§"/>
            </a:pP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Συμμέτοχοι στην 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πρόληψη του </a:t>
            </a:r>
          </a:p>
          <a:p>
            <a:pPr algn="just">
              <a:buNone/>
            </a:pPr>
            <a:r>
              <a:rPr lang="el-GR" sz="2800" b="1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Εκφοβισμού – </a:t>
            </a:r>
            <a:r>
              <a:rPr lang="el-GR" sz="28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λύση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, 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αντί </a:t>
            </a:r>
            <a:r>
              <a:rPr lang="el-GR" sz="2800" b="1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μέρος</a:t>
            </a:r>
          </a:p>
          <a:p>
            <a:pPr algn="just">
              <a:buNone/>
            </a:pPr>
            <a:r>
              <a:rPr lang="el-GR" sz="2800" b="1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Του προβλήματος</a:t>
            </a:r>
            <a:r>
              <a:rPr lang="el-GR" sz="28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(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Heinrichs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 2003).</a:t>
            </a:r>
          </a:p>
          <a:p>
            <a:pPr algn="just">
              <a:buFont typeface="Wingdings" pitchFamily="2" charset="2"/>
              <a:buChar char="§"/>
            </a:pPr>
            <a:endParaRPr lang="el-GR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7F3B1D6-FBC2-4262-A141-DEF5D6FA5870}" type="slidenum">
              <a:rPr lang="el-GR" smtClean="0"/>
              <a:pPr/>
              <a:t>18</a:t>
            </a:fld>
            <a:endParaRPr lang="el-G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2830" y="4446085"/>
            <a:ext cx="266429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6"/>
          </a:xfrm>
        </p:spPr>
        <p:txBody>
          <a:bodyPr>
            <a:normAutofit/>
          </a:bodyPr>
          <a:lstStyle/>
          <a:p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Συνέπειες του εκφοβισμού σε θύτες και θύματα</a:t>
            </a:r>
          </a:p>
        </p:txBody>
      </p:sp>
      <p:graphicFrame>
        <p:nvGraphicFramePr>
          <p:cNvPr id="5" name="4 - Θέση περιεχομένου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6509838"/>
              </p:ext>
            </p:extLst>
          </p:nvPr>
        </p:nvGraphicFramePr>
        <p:xfrm>
          <a:off x="899592" y="1772816"/>
          <a:ext cx="756084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B1D6-FBC2-4262-A141-DEF5D6FA5870}" type="slidenum">
              <a:rPr lang="el-GR" smtClean="0"/>
              <a:pPr/>
              <a:t>19</a:t>
            </a:fld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Τίτλος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διαβάζουμε…</a:t>
            </a:r>
          </a:p>
        </p:txBody>
      </p:sp>
      <p:sp>
        <p:nvSpPr>
          <p:cNvPr id="6147" name="Θέση περιεχομένου 2"/>
          <p:cNvSpPr>
            <a:spLocks noGrp="1" noChangeArrowheads="1"/>
          </p:cNvSpPr>
          <p:nvPr>
            <p:ph idx="1"/>
          </p:nvPr>
        </p:nvSpPr>
        <p:spPr>
          <a:xfrm>
            <a:off x="899592" y="1772816"/>
            <a:ext cx="7488832" cy="4464496"/>
          </a:xfrm>
        </p:spPr>
        <p:txBody>
          <a:bodyPr>
            <a:normAutofit/>
          </a:bodyPr>
          <a:lstStyle/>
          <a:p>
            <a:pPr marL="0" indent="0" algn="just">
              <a:buFontTx/>
              <a:buNone/>
            </a:pPr>
            <a:endParaRPr lang="el-GR" altLang="el-GR" sz="2800" dirty="0">
              <a:solidFill>
                <a:schemeClr val="tx2">
                  <a:lumMod val="75000"/>
                </a:schemeClr>
              </a:solidFill>
              <a:latin typeface="Garamond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</a:pPr>
            <a:r>
              <a:rPr lang="el-GR" alt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«το </a:t>
            </a:r>
            <a:r>
              <a:rPr lang="el-GR" alt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φαινόμενο του σχολικού εκφοβισμού </a:t>
            </a:r>
            <a:r>
              <a:rPr lang="el-GR" alt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λαμβάνει ανησυχητικές διαστάσεις όπως προκύπτει από τα αποτελέσματα έρευνας του Υπουργείου Παιδείας σε δείγμα 41.422 μαθητών. </a:t>
            </a:r>
          </a:p>
          <a:p>
            <a:pPr marL="0" indent="0" algn="just">
              <a:buFontTx/>
              <a:buNone/>
            </a:pPr>
            <a:r>
              <a:rPr lang="el-GR" alt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Σχεδόν το </a:t>
            </a:r>
            <a:r>
              <a:rPr lang="el-GR" alt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35% </a:t>
            </a:r>
            <a:r>
              <a:rPr lang="el-GR" alt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των μαθητών έχει πέσει </a:t>
            </a:r>
            <a:r>
              <a:rPr lang="el-GR" alt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θύμα εκφοβισμού,</a:t>
            </a:r>
          </a:p>
          <a:p>
            <a:pPr marL="0" indent="0" algn="just">
              <a:buFontTx/>
              <a:buNone/>
            </a:pPr>
            <a:r>
              <a:rPr lang="el-GR" alt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ενώ το </a:t>
            </a:r>
            <a:r>
              <a:rPr lang="el-GR" alt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34,01%</a:t>
            </a:r>
            <a:r>
              <a:rPr lang="el-GR" alt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 έδωσε θετική απάντηση στην ερώτηση αν </a:t>
            </a:r>
            <a:r>
              <a:rPr lang="el-GR" alt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έχει ασκήσει βία</a:t>
            </a:r>
            <a:r>
              <a:rPr lang="el-GR" alt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657808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- Τίτλος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το «προλαμβάνειν» περιλαμβάνει…</a:t>
            </a:r>
          </a:p>
        </p:txBody>
      </p:sp>
      <p:sp>
        <p:nvSpPr>
          <p:cNvPr id="13315" name="2 - Θέση περιεχομένου"/>
          <p:cNvSpPr>
            <a:spLocks noGrp="1" noChangeArrowheads="1"/>
          </p:cNvSpPr>
          <p:nvPr>
            <p:ph idx="1"/>
          </p:nvPr>
        </p:nvSpPr>
        <p:spPr>
          <a:xfrm>
            <a:off x="755576" y="2119257"/>
            <a:ext cx="6903869" cy="3603812"/>
          </a:xfrm>
        </p:spPr>
        <p:txBody>
          <a:bodyPr/>
          <a:lstStyle/>
          <a:p>
            <a:endParaRPr lang="el-GR" altLang="el-GR" dirty="0"/>
          </a:p>
          <a:p>
            <a:r>
              <a:rPr lang="el-GR" altLang="el-GR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δράσεις με αποδέκτη τη </a:t>
            </a:r>
            <a:r>
              <a:rPr lang="el-GR" altLang="el-GR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σχολική μονάδα</a:t>
            </a:r>
          </a:p>
          <a:p>
            <a:endParaRPr lang="el-GR" altLang="el-GR" b="1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r>
              <a:rPr lang="el-GR" altLang="el-GR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δράσεις με αποδέκτη την </a:t>
            </a:r>
            <a:r>
              <a:rPr lang="el-GR" altLang="el-GR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οικογένεια</a:t>
            </a:r>
          </a:p>
          <a:p>
            <a:endParaRPr lang="el-GR" altLang="el-GR" b="1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r>
              <a:rPr lang="el-GR" altLang="el-GR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δράσεις με αποδέκτη την ευρύτερη </a:t>
            </a:r>
            <a:r>
              <a:rPr lang="el-GR" altLang="el-GR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κοινωνία</a:t>
            </a:r>
          </a:p>
          <a:p>
            <a:r>
              <a:rPr lang="el-GR" altLang="el-GR" dirty="0">
                <a:solidFill>
                  <a:schemeClr val="tx2">
                    <a:lumMod val="75000"/>
                  </a:schemeClr>
                </a:solidFill>
              </a:rPr>
              <a:t>…</a:t>
            </a:r>
          </a:p>
        </p:txBody>
      </p:sp>
      <p:pic>
        <p:nvPicPr>
          <p:cNvPr id="2051" name="Picture 3" descr="ANd9GcRo7rZwc4B7xLvp89c3PPWRbTst4-YnSz2CJ8o1ncBS3Im38fArmQ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6444208" y="2924944"/>
            <a:ext cx="194421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9147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- Τίτλος"/>
          <p:cNvSpPr>
            <a:spLocks noGrp="1" noChangeArrowheads="1"/>
          </p:cNvSpPr>
          <p:nvPr>
            <p:ph type="title"/>
          </p:nvPr>
        </p:nvSpPr>
        <p:spPr>
          <a:xfrm>
            <a:off x="1095023" y="548680"/>
            <a:ext cx="6965245" cy="1152129"/>
          </a:xfrm>
        </p:spPr>
        <p:txBody>
          <a:bodyPr>
            <a:normAutofit/>
          </a:bodyPr>
          <a:lstStyle/>
          <a:p>
            <a:r>
              <a:rPr lang="el-GR" altLang="el-GR" sz="36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στη σχολική μονάδα (ενδεικτικά…)</a:t>
            </a:r>
          </a:p>
        </p:txBody>
      </p:sp>
      <p:sp>
        <p:nvSpPr>
          <p:cNvPr id="14339" name="2 - Θέση περιεχομένου"/>
          <p:cNvSpPr>
            <a:spLocks noGrp="1" noChangeArrowheads="1"/>
          </p:cNvSpPr>
          <p:nvPr>
            <p:ph idx="1"/>
          </p:nvPr>
        </p:nvSpPr>
        <p:spPr>
          <a:xfrm>
            <a:off x="899592" y="1772816"/>
            <a:ext cx="7488832" cy="4536503"/>
          </a:xfrm>
        </p:spPr>
        <p:txBody>
          <a:bodyPr>
            <a:noAutofit/>
          </a:bodyPr>
          <a:lstStyle/>
          <a:p>
            <a:pPr indent="0" algn="just">
              <a:buFont typeface="Wingdings" pitchFamily="2" charset="2"/>
              <a:buChar char="§"/>
            </a:pPr>
            <a:r>
              <a:rPr lang="el-GR" altLang="el-GR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λειτουργία ομάδων δράσεων πρόληψης</a:t>
            </a:r>
            <a:endParaRPr lang="el-GR" altLang="el-GR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pPr indent="0" algn="just">
              <a:buFont typeface="Wingdings" pitchFamily="2" charset="2"/>
              <a:buChar char="§"/>
            </a:pPr>
            <a:r>
              <a:rPr lang="el-GR" altLang="el-GR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ενημέρωση-ευαισθητοποίηση-επιμόρφωση </a:t>
            </a:r>
            <a:r>
              <a:rPr lang="el-GR" altLang="el-GR" sz="20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(χαρακτηριστικά, διάκριση περιστατικών </a:t>
            </a:r>
            <a:r>
              <a:rPr lang="en-US" altLang="el-GR" sz="20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bullying</a:t>
            </a:r>
            <a:r>
              <a:rPr lang="el-GR" altLang="el-GR" sz="20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, διάκριση συνεπειών, καλές πρακτικές, </a:t>
            </a:r>
            <a:r>
              <a:rPr lang="en-US" altLang="el-GR" sz="20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stop bullying</a:t>
            </a:r>
            <a:r>
              <a:rPr lang="el-GR" altLang="el-GR" sz="20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 κ.λ.π.)</a:t>
            </a:r>
          </a:p>
          <a:p>
            <a:pPr indent="0" algn="just">
              <a:buFont typeface="Wingdings" pitchFamily="2" charset="2"/>
              <a:buChar char="§"/>
            </a:pPr>
            <a:r>
              <a:rPr lang="el-GR" altLang="el-GR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επιμόρφωση σε προγράμματα πρόληψης και διαχείρισης </a:t>
            </a:r>
            <a:r>
              <a:rPr lang="el-GR" altLang="el-GR" sz="20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(πρόβλεψη προγραμματισμού δράσεων σχολείου, συμμετοχή εκπαιδευτικών σε ομάδες πρόληψης, καταγραφής και αντιμετώπισης, θεματικές σε σχολές γονέων, οργάνωση και παρακολούθηση ημερίδων, σεμιναρίων κ.λ.π)</a:t>
            </a:r>
          </a:p>
          <a:p>
            <a:pPr indent="0" algn="just">
              <a:buFont typeface="Wingdings" pitchFamily="2" charset="2"/>
              <a:buChar char="§"/>
            </a:pPr>
            <a:r>
              <a:rPr lang="el-GR" altLang="el-GR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εφαρμογή προγραμμάτων και δράσεων πρόληψης </a:t>
            </a:r>
          </a:p>
        </p:txBody>
      </p:sp>
    </p:spTree>
    <p:extLst>
      <p:ext uri="{BB962C8B-B14F-4D97-AF65-F5344CB8AC3E}">
        <p14:creationId xmlns:p14="http://schemas.microsoft.com/office/powerpoint/2010/main" val="6199394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- Τίτλος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στη σχολική μονάδα (ενδεικτικά…)</a:t>
            </a:r>
          </a:p>
        </p:txBody>
      </p:sp>
      <p:sp>
        <p:nvSpPr>
          <p:cNvPr id="15363" name="2 - Θέση περιεχομένου"/>
          <p:cNvSpPr>
            <a:spLocks noGrp="1" noChangeArrowheads="1"/>
          </p:cNvSpPr>
          <p:nvPr>
            <p:ph idx="1"/>
          </p:nvPr>
        </p:nvSpPr>
        <p:spPr>
          <a:xfrm>
            <a:off x="755576" y="1844824"/>
            <a:ext cx="7704856" cy="4536504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l-GR" alt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σε επίπεδο σχολικής μονάδας </a:t>
            </a:r>
            <a:r>
              <a:rPr lang="el-GR" alt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(«συμβόλαιο» κατά της βίας, σύστημα επίβλεψης σχολικού χώρου, σχετικές συνεδριάσεις συλλόγου διδασκόντων, ομάδες διαχείρισης κ.λ.π.)</a:t>
            </a:r>
          </a:p>
          <a:p>
            <a:pPr algn="just">
              <a:buFont typeface="Wingdings" pitchFamily="2" charset="2"/>
              <a:buChar char="§"/>
            </a:pPr>
            <a:r>
              <a:rPr lang="el-GR" alt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σε επίπεδο τάξης </a:t>
            </a:r>
            <a:r>
              <a:rPr lang="el-GR" alt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(ορισμός και τήρηση κανόνων στην τάξη, δράσεις συνεργασίας που προωθούν την ισότητα, την αλληλοϋποστήριξη κ.λ.π)</a:t>
            </a:r>
          </a:p>
          <a:p>
            <a:pPr algn="just">
              <a:buFont typeface="Wingdings" pitchFamily="2" charset="2"/>
              <a:buChar char="§"/>
            </a:pPr>
            <a:r>
              <a:rPr lang="el-GR" alt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σε επίπεδο ατόμου </a:t>
            </a:r>
            <a:r>
              <a:rPr lang="el-GR" alt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(διερεύνηση-παρουσίαση-μελέτη-αντιμετώπιση περιπτώσεων)</a:t>
            </a:r>
          </a:p>
        </p:txBody>
      </p:sp>
    </p:spTree>
    <p:extLst>
      <p:ext uri="{BB962C8B-B14F-4D97-AF65-F5344CB8AC3E}">
        <p14:creationId xmlns:p14="http://schemas.microsoft.com/office/powerpoint/2010/main" val="1341459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- Τίτλος"/>
          <p:cNvSpPr>
            <a:spLocks noGrp="1" noChangeArrowheads="1"/>
          </p:cNvSpPr>
          <p:nvPr>
            <p:ph type="title"/>
          </p:nvPr>
        </p:nvSpPr>
        <p:spPr>
          <a:xfrm>
            <a:off x="1066800" y="620688"/>
            <a:ext cx="7620000" cy="864096"/>
          </a:xfrm>
        </p:spPr>
        <p:txBody>
          <a:bodyPr/>
          <a:lstStyle/>
          <a:p>
            <a:r>
              <a:rPr lang="el-GR" altLang="el-GR" sz="36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στην οικογένεια (ενδεικτικά…)</a:t>
            </a:r>
          </a:p>
        </p:txBody>
      </p:sp>
      <p:sp>
        <p:nvSpPr>
          <p:cNvPr id="16387" name="2 - Θέση περιεχομένου"/>
          <p:cNvSpPr>
            <a:spLocks noGrp="1" noChangeArrowheads="1"/>
          </p:cNvSpPr>
          <p:nvPr>
            <p:ph idx="1"/>
          </p:nvPr>
        </p:nvSpPr>
        <p:spPr>
          <a:xfrm>
            <a:off x="755576" y="1557338"/>
            <a:ext cx="7632848" cy="5040312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§"/>
            </a:pPr>
            <a:r>
              <a:rPr lang="el-GR" alt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ενημέρωση-ευαισθητοποίηση</a:t>
            </a:r>
            <a:r>
              <a:rPr lang="el-GR" alt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 (συγκεντρώσεις γονέων, εκδηλώσεις, σχολές γονέων, προτάσεις έγκυρης βιβλιογραφίας κ.λ.π.)</a:t>
            </a:r>
          </a:p>
          <a:p>
            <a:pPr algn="just">
              <a:buFont typeface="Wingdings" pitchFamily="2" charset="2"/>
              <a:buChar char="§"/>
            </a:pPr>
            <a:r>
              <a:rPr lang="el-GR" alt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επαγρύπνηση</a:t>
            </a:r>
            <a:r>
              <a:rPr lang="el-GR" alt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 (παρατήρηση συμπεριφορών, διακριτική αλλά αποτελεσματική επιμέλεια)</a:t>
            </a:r>
          </a:p>
          <a:p>
            <a:pPr algn="just">
              <a:buFont typeface="Wingdings" pitchFamily="2" charset="2"/>
              <a:buChar char="§"/>
            </a:pPr>
            <a:r>
              <a:rPr lang="el-GR" alt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διαρκής και καλόπιστη συνεργασία </a:t>
            </a:r>
            <a:r>
              <a:rPr lang="el-GR" alt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(με το σχολείο, τους εκπαιδευτικούς, το σύλλογο γονέων, τους άλλους γονείς κ.λ.π.)</a:t>
            </a:r>
          </a:p>
          <a:p>
            <a:pPr>
              <a:buFont typeface="Wingdings" pitchFamily="2" charset="2"/>
              <a:buChar char="§"/>
            </a:pPr>
            <a:r>
              <a:rPr lang="el-GR" alt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διάθεση υποστήριξης </a:t>
            </a:r>
            <a:r>
              <a:rPr lang="el-GR" alt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(στο σχολείο, στους μαθητές, στους άλλους γονείς)</a:t>
            </a:r>
          </a:p>
          <a:p>
            <a:pPr>
              <a:buFont typeface="Wingdings" pitchFamily="2" charset="2"/>
              <a:buChar char="§"/>
            </a:pPr>
            <a:r>
              <a:rPr lang="el-GR" alt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αίσθηση</a:t>
            </a:r>
            <a:r>
              <a:rPr lang="el-GR" alt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el-GR" alt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ευθύνης</a:t>
            </a:r>
          </a:p>
          <a:p>
            <a:pPr>
              <a:buFont typeface="Wingdings" pitchFamily="2" charset="2"/>
              <a:buChar char="§"/>
            </a:pPr>
            <a:r>
              <a:rPr lang="el-GR" altLang="el-GR" sz="2800" dirty="0">
                <a:solidFill>
                  <a:schemeClr val="tx2">
                    <a:lumMod val="75000"/>
                  </a:schemeClr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169552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- Τίτλος"/>
          <p:cNvSpPr>
            <a:spLocks noGrp="1" noChangeArrowheads="1"/>
          </p:cNvSpPr>
          <p:nvPr>
            <p:ph type="title" idx="4294967295"/>
          </p:nvPr>
        </p:nvSpPr>
        <p:spPr>
          <a:xfrm>
            <a:off x="755576" y="817582"/>
            <a:ext cx="7776863" cy="1202485"/>
          </a:xfrm>
        </p:spPr>
        <p:txBody>
          <a:bodyPr>
            <a:normAutofit/>
          </a:bodyPr>
          <a:lstStyle/>
          <a:p>
            <a:r>
              <a:rPr lang="el-GR" altLang="el-GR" sz="32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στο ευρύτερο κοινωνικό σύνολο (ενδεικτικά…)</a:t>
            </a:r>
          </a:p>
        </p:txBody>
      </p:sp>
      <p:sp>
        <p:nvSpPr>
          <p:cNvPr id="18435" name="2 - Θέση περιεχομένου"/>
          <p:cNvSpPr>
            <a:spLocks noGrp="1" noChangeArrowheads="1"/>
          </p:cNvSpPr>
          <p:nvPr>
            <p:ph idx="4294967295"/>
          </p:nvPr>
        </p:nvSpPr>
        <p:spPr>
          <a:xfrm>
            <a:off x="899592" y="1844824"/>
            <a:ext cx="7416824" cy="4320479"/>
          </a:xfrm>
        </p:spPr>
        <p:txBody>
          <a:bodyPr>
            <a:normAutofit/>
          </a:bodyPr>
          <a:lstStyle/>
          <a:p>
            <a:pPr algn="just"/>
            <a:endParaRPr lang="el-GR" altLang="el-GR" sz="2800" dirty="0">
              <a:latin typeface="Garamond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l-GR" alt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εκδηλώσεις ευαισθητοποίησης </a:t>
            </a:r>
            <a:r>
              <a:rPr lang="el-GR" alt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σχετικές με τη σχολική βία σε συνεργασία και με άλλους φορείς</a:t>
            </a:r>
          </a:p>
          <a:p>
            <a:pPr algn="just">
              <a:buFont typeface="Wingdings" pitchFamily="2" charset="2"/>
              <a:buChar char="§"/>
            </a:pPr>
            <a:r>
              <a:rPr lang="el-GR" alt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παραγωγή υλικού </a:t>
            </a:r>
            <a:r>
              <a:rPr lang="el-GR" alt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ενημέρωσης και ευαισθητοποίησης</a:t>
            </a:r>
          </a:p>
          <a:p>
            <a:pPr algn="just">
              <a:buFont typeface="Wingdings" pitchFamily="2" charset="2"/>
              <a:buChar char="§"/>
            </a:pPr>
            <a:r>
              <a:rPr lang="el-GR" alt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παρεμβάσεις</a:t>
            </a:r>
            <a:r>
              <a:rPr lang="el-GR" alt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 βελτιστοποίησης κοινωνικών συνθηκών</a:t>
            </a:r>
          </a:p>
          <a:p>
            <a:pPr algn="just">
              <a:buFont typeface="Wingdings" pitchFamily="2" charset="2"/>
              <a:buChar char="§"/>
            </a:pPr>
            <a:r>
              <a:rPr lang="el-GR" alt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δημιουργία δομών </a:t>
            </a:r>
            <a:r>
              <a:rPr lang="el-GR" alt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πρόληψης και ενημέρωσης</a:t>
            </a:r>
          </a:p>
        </p:txBody>
      </p:sp>
    </p:spTree>
    <p:extLst>
      <p:ext uri="{BB962C8B-B14F-4D97-AF65-F5344CB8AC3E}">
        <p14:creationId xmlns:p14="http://schemas.microsoft.com/office/powerpoint/2010/main" val="41023680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 noChangeArrowheads="1"/>
          </p:cNvSpPr>
          <p:nvPr>
            <p:ph type="title"/>
          </p:nvPr>
        </p:nvSpPr>
        <p:spPr>
          <a:xfrm>
            <a:off x="1066800" y="620688"/>
            <a:ext cx="7321624" cy="936104"/>
          </a:xfrm>
        </p:spPr>
        <p:txBody>
          <a:bodyPr/>
          <a:lstStyle/>
          <a:p>
            <a:r>
              <a:rPr lang="el-GR" altLang="el-GR" sz="32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Πρόληψη σχολικής βίας - εκφοβισμού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78ADC-2BC1-40C8-9249-99DB44A21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772816"/>
            <a:ext cx="7632848" cy="4464495"/>
          </a:xfrm>
        </p:spPr>
        <p:txBody>
          <a:bodyPr>
            <a:normAutofit/>
          </a:bodyPr>
          <a:lstStyle/>
          <a:p>
            <a:pPr algn="just">
              <a:buFont typeface="Courier New" pitchFamily="49" charset="0"/>
              <a:buChar char="o"/>
              <a:defRPr/>
            </a:pPr>
            <a:r>
              <a:rPr lang="el-GR" alt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Δεν πρέπει να ξεχνούμε ότι τα παιδιά έχουν απόλυτο δικαίωμα να βρίσκονται σε ένα σχολικό περιβάλλον το οποίο θα τους παρέχει </a:t>
            </a:r>
            <a:r>
              <a:rPr lang="el-GR" alt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ασφάλεια</a:t>
            </a:r>
            <a:r>
              <a:rPr lang="el-GR" alt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 και </a:t>
            </a:r>
            <a:r>
              <a:rPr lang="el-GR" alt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προστασία</a:t>
            </a:r>
            <a:r>
              <a:rPr lang="el-GR" alt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.</a:t>
            </a:r>
          </a:p>
          <a:p>
            <a:pPr algn="just">
              <a:buFont typeface="Courier New" pitchFamily="49" charset="0"/>
              <a:buChar char="o"/>
              <a:defRPr/>
            </a:pPr>
            <a:endParaRPr lang="el-GR" altLang="el-GR" sz="2800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pPr algn="just">
              <a:buFont typeface="Courier New" pitchFamily="49" charset="0"/>
              <a:buChar char="o"/>
              <a:defRPr/>
            </a:pPr>
            <a:r>
              <a:rPr lang="el-GR" alt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Για την πρόληψη της ενδοσχολικής βίας ο εκπαιδευτικός </a:t>
            </a:r>
            <a:r>
              <a:rPr lang="el-GR" alt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οφείλει</a:t>
            </a:r>
            <a:r>
              <a:rPr lang="en-US" altLang="el-GR" sz="2800" i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el-GR" alt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να είναι κατάλληλα </a:t>
            </a:r>
            <a:r>
              <a:rPr lang="el-GR" alt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ενημερωμένος</a:t>
            </a:r>
            <a:r>
              <a:rPr lang="el-GR" alt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.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l-GR" altLang="el-GR" sz="28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el-GR" altLang="el-GR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el-GR" altLang="el-GR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280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 noChangeArrowheads="1"/>
          </p:cNvSpPr>
          <p:nvPr>
            <p:ph type="title"/>
          </p:nvPr>
        </p:nvSpPr>
        <p:spPr>
          <a:xfrm>
            <a:off x="1187450" y="274638"/>
            <a:ext cx="7499350" cy="1210146"/>
          </a:xfrm>
        </p:spPr>
        <p:txBody>
          <a:bodyPr>
            <a:normAutofit/>
          </a:bodyPr>
          <a:lstStyle/>
          <a:p>
            <a:r>
              <a:rPr lang="el-GR" altLang="el-GR" sz="36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ο/η εκπαιδευτικός…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B204A-B1CC-4842-8519-0387826A6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1" y="1772816"/>
            <a:ext cx="7848871" cy="4824536"/>
          </a:xfrm>
        </p:spPr>
        <p:txBody>
          <a:bodyPr>
            <a:normAutofit/>
          </a:bodyPr>
          <a:lstStyle/>
          <a:p>
            <a:pPr marL="85725" indent="0" algn="just">
              <a:buFont typeface="Wingdings" pitchFamily="2" charset="2"/>
              <a:buChar char="§"/>
              <a:defRPr/>
            </a:pP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Arial" pitchFamily="34" charset="0"/>
              </a:rPr>
              <a:t>Να 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Arial" pitchFamily="34" charset="0"/>
              </a:rPr>
              <a:t>συζητά με τους μαθητές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Arial" pitchFamily="34" charset="0"/>
              </a:rPr>
              <a:t>, για τα δικαιώματά τους, τους κανόνες συμπεριφοράς στο σχολείο...</a:t>
            </a:r>
          </a:p>
          <a:p>
            <a:pPr marL="85725" indent="0" algn="just">
              <a:buFont typeface="Wingdings" pitchFamily="2" charset="2"/>
              <a:buChar char="§"/>
              <a:defRPr/>
            </a:pP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Arial" pitchFamily="34" charset="0"/>
              </a:rPr>
              <a:t>Να 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Arial" pitchFamily="34" charset="0"/>
              </a:rPr>
              <a:t>ενισχύει τη φιλία 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Arial" pitchFamily="34" charset="0"/>
              </a:rPr>
              <a:t>και να αναδεικνύει την </a:t>
            </a:r>
            <a:r>
              <a:rPr lang="el-GR" sz="2800" b="1" i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Arial" pitchFamily="34" charset="0"/>
              </a:rPr>
              <a:t>αλληλεγγύη της παρέας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Arial" pitchFamily="34" charset="0"/>
              </a:rPr>
              <a:t>, ως μέσο για την αντιμετώπιση των περιστατικών βίας.</a:t>
            </a:r>
          </a:p>
          <a:p>
            <a:pPr marL="85725" indent="0" algn="just">
              <a:buFont typeface="Wingdings" pitchFamily="2" charset="2"/>
              <a:buChar char="§"/>
              <a:defRPr/>
            </a:pP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Arial" pitchFamily="34" charset="0"/>
              </a:rPr>
              <a:t>Να 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Arial" pitchFamily="34" charset="0"/>
              </a:rPr>
              <a:t>αναζητά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Arial" pitchFamily="34" charset="0"/>
              </a:rPr>
              <a:t> και να 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Arial" pitchFamily="34" charset="0"/>
              </a:rPr>
              <a:t>αντιμετωπίζει τις αιτίες 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Arial" pitchFamily="34" charset="0"/>
              </a:rPr>
              <a:t>για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Arial" pitchFamily="34" charset="0"/>
              </a:rPr>
              <a:t>την απομόνωση και την περιθωριοποίηση των μαθητών.</a:t>
            </a:r>
          </a:p>
          <a:p>
            <a:pPr>
              <a:buFont typeface="Arial" charset="0"/>
              <a:buChar char="•"/>
              <a:defRPr/>
            </a:pPr>
            <a:endParaRPr lang="el-GR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el-GR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>
              <a:buFont typeface="Arial" charset="0"/>
              <a:buNone/>
              <a:defRPr/>
            </a:pPr>
            <a:endParaRPr lang="el-GR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el-GR" sz="2400" dirty="0">
              <a:latin typeface="Garamond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el-GR" sz="2400" dirty="0">
              <a:solidFill>
                <a:srgbClr val="00206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46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95023" y="548681"/>
            <a:ext cx="6965245" cy="864096"/>
          </a:xfrm>
        </p:spPr>
        <p:txBody>
          <a:bodyPr>
            <a:normAutofit/>
          </a:bodyPr>
          <a:lstStyle/>
          <a:p>
            <a:r>
              <a:rPr lang="el-GR" altLang="el-GR" sz="36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ο/η εκπαιδευτικός…</a:t>
            </a:r>
            <a:endParaRPr lang="el-GR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55576" y="1556792"/>
            <a:ext cx="7704856" cy="4752527"/>
          </a:xfrm>
        </p:spPr>
        <p:txBody>
          <a:bodyPr>
            <a:normAutofit/>
          </a:bodyPr>
          <a:lstStyle/>
          <a:p>
            <a:pPr marL="85725" indent="0" algn="just">
              <a:buFont typeface="Wingdings" pitchFamily="2" charset="2"/>
              <a:buChar char="§"/>
              <a:defRPr/>
            </a:pPr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Να </a:t>
            </a:r>
            <a:r>
              <a:rPr lang="el-GR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ασκεί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el-GR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εποπτεία 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στους χώρους των μαθητών μέσα στο σχολείο, όπου είναι δυνατόν να υπάρξει βία (</a:t>
            </a:r>
            <a:r>
              <a:rPr lang="el-GR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εφημερίες)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, επικεντρώνοντας την προσοχή του σε μαθητές με ενδείξεις αποκλίνουσας συμπεριφοράς.</a:t>
            </a:r>
          </a:p>
          <a:p>
            <a:pPr marL="85725" indent="0" algn="just">
              <a:buFont typeface="Wingdings" pitchFamily="2" charset="2"/>
              <a:buChar char="§"/>
              <a:defRPr/>
            </a:pPr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Arial" pitchFamily="34" charset="0"/>
              </a:rPr>
              <a:t>Να </a:t>
            </a:r>
            <a:r>
              <a:rPr lang="el-GR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Arial" pitchFamily="34" charset="0"/>
              </a:rPr>
              <a:t>ευαισθητοποιεί 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Arial" pitchFamily="34" charset="0"/>
              </a:rPr>
              <a:t>τους μαθητές στις ατομικές και ομαδικές συνεργασίες με στόχο την οικοδόμηση σχέσεων.</a:t>
            </a:r>
          </a:p>
          <a:p>
            <a:pPr marL="85725" indent="0" algn="just">
              <a:buFont typeface="Wingdings" pitchFamily="2" charset="2"/>
              <a:buChar char="§"/>
              <a:defRPr/>
            </a:pPr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Arial" pitchFamily="34" charset="0"/>
              </a:rPr>
              <a:t>Να </a:t>
            </a:r>
            <a:r>
              <a:rPr lang="el-GR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Arial" pitchFamily="34" charset="0"/>
              </a:rPr>
              <a:t>επιμορφώνεται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Arial" pitchFamily="34" charset="0"/>
              </a:rPr>
              <a:t> σχετικά με τις πιθανές μορφές βίας στα σχολεία.</a:t>
            </a:r>
          </a:p>
          <a:p>
            <a:pPr marL="85725" indent="0" algn="just">
              <a:buFont typeface="Wingdings" pitchFamily="2" charset="2"/>
              <a:buChar char="§"/>
              <a:defRPr/>
            </a:pPr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Arial" pitchFamily="34" charset="0"/>
              </a:rPr>
              <a:t>Να </a:t>
            </a:r>
            <a:r>
              <a:rPr lang="el-GR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Arial" pitchFamily="34" charset="0"/>
              </a:rPr>
              <a:t>δείχνει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el-GR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Arial" pitchFamily="34" charset="0"/>
              </a:rPr>
              <a:t>ενδιαφέρον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Arial" pitchFamily="34" charset="0"/>
              </a:rPr>
              <a:t> και να φροντίζει για την </a:t>
            </a:r>
            <a:r>
              <a:rPr lang="el-GR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Arial" pitchFamily="34" charset="0"/>
              </a:rPr>
              <a:t>ομαλή ένταξη  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Arial" pitchFamily="34" charset="0"/>
              </a:rPr>
              <a:t>των </a:t>
            </a:r>
            <a:r>
              <a:rPr lang="el-GR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Arial" pitchFamily="34" charset="0"/>
              </a:rPr>
              <a:t>νεοφερμένων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Arial" pitchFamily="34" charset="0"/>
              </a:rPr>
              <a:t> μαθητών ή μαθητών με </a:t>
            </a:r>
            <a:r>
              <a:rPr lang="el-GR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Arial" pitchFamily="34" charset="0"/>
              </a:rPr>
              <a:t>ιδιαίτερες συμπεριφορές 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Arial" pitchFamily="34" charset="0"/>
              </a:rPr>
              <a:t>στην σχολική κοινότητα.</a:t>
            </a:r>
            <a:endParaRPr lang="el-GR" sz="3200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B1D6-FBC2-4262-A141-DEF5D6FA5870}" type="slidenum">
              <a:rPr lang="el-GR" smtClean="0"/>
              <a:pPr/>
              <a:t>27</a:t>
            </a:fld>
            <a:endParaRPr lang="el-G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 noChangeArrowheads="1"/>
          </p:cNvSpPr>
          <p:nvPr>
            <p:ph type="title"/>
          </p:nvPr>
        </p:nvSpPr>
        <p:spPr>
          <a:xfrm>
            <a:off x="899593" y="620688"/>
            <a:ext cx="7787208" cy="576064"/>
          </a:xfrm>
        </p:spPr>
        <p:txBody>
          <a:bodyPr>
            <a:noAutofit/>
          </a:bodyPr>
          <a:lstStyle/>
          <a:p>
            <a:r>
              <a:rPr lang="el-GR" altLang="el-GR" sz="32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οι γονείς-κηδεμόνες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73609-FE55-4C5C-B811-3EF76A3C3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7" y="1700808"/>
            <a:ext cx="7776865" cy="4680942"/>
          </a:xfrm>
        </p:spPr>
        <p:txBody>
          <a:bodyPr>
            <a:normAutofit/>
          </a:bodyPr>
          <a:lstStyle/>
          <a:p>
            <a:pPr marL="0" indent="0" algn="just">
              <a:buFont typeface="Wingdings" pitchFamily="2" charset="2"/>
              <a:buChar char="§"/>
              <a:defRPr/>
            </a:pP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Προτρέπουν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 το παιδί τους να 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μιλά για ότι βιώνει 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στο σχολικό περιβάλλον.</a:t>
            </a:r>
          </a:p>
          <a:p>
            <a:pPr marL="0" indent="0" algn="just">
              <a:buFont typeface="Wingdings" pitchFamily="2" charset="2"/>
              <a:buChar char="§"/>
              <a:defRPr/>
            </a:pP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Συζητούν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 με τα παιδιά τους 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απλούς τρόπους για την αποφυγή 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καταστάσεων βίας ή εκφοβισμού.</a:t>
            </a:r>
          </a:p>
          <a:p>
            <a:pPr marL="0" indent="0" algn="just">
              <a:buFont typeface="Wingdings" pitchFamily="2" charset="2"/>
              <a:buChar char="§"/>
              <a:defRPr/>
            </a:pP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Συμβουλεύουν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 τα παιδιά τους να μη προσπαθούν να «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δωροδοκήσουν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»  τον πιθανό «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θύτη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» με κανένα τρόπο.</a:t>
            </a:r>
          </a:p>
          <a:p>
            <a:pPr marL="0" indent="0" algn="just">
              <a:buFont typeface="Wingdings" pitchFamily="2" charset="2"/>
              <a:buChar char="§"/>
              <a:defRPr/>
            </a:pP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Ενδιαφέρονται για την κοινωνική ζωή 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των παιδιών τους με το να τα 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ενθαρρύνουν να έχουν φίλους 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.</a:t>
            </a:r>
          </a:p>
          <a:p>
            <a:pPr>
              <a:buFont typeface="Arial" charset="0"/>
              <a:buChar char="•"/>
              <a:defRPr/>
            </a:pPr>
            <a:endParaRPr lang="el-GR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charset="0"/>
              <a:buChar char="•"/>
              <a:defRPr/>
            </a:pPr>
            <a:endParaRPr lang="el-GR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charset="0"/>
              <a:buChar char="•"/>
              <a:defRPr/>
            </a:pPr>
            <a:endParaRPr lang="el-GR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charset="0"/>
              <a:buChar char="•"/>
              <a:defRPr/>
            </a:pPr>
            <a:endParaRPr lang="el-GR" sz="24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charset="0"/>
              <a:buNone/>
              <a:defRPr/>
            </a:pPr>
            <a:endParaRPr lang="el-GR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730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056784" cy="504056"/>
          </a:xfrm>
        </p:spPr>
        <p:txBody>
          <a:bodyPr>
            <a:noAutofit/>
          </a:bodyPr>
          <a:lstStyle/>
          <a:p>
            <a:r>
              <a:rPr lang="el-GR" altLang="el-GR" sz="32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Σε περιπτώσεις ηλεκτρονικού εκφοβισμού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27757-A241-4E25-A005-75B310381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268760"/>
            <a:ext cx="7632848" cy="4968551"/>
          </a:xfrm>
        </p:spPr>
        <p:txBody>
          <a:bodyPr>
            <a:normAutofit lnSpcReduction="10000"/>
          </a:bodyPr>
          <a:lstStyle/>
          <a:p>
            <a:pPr marL="542925" indent="0">
              <a:buFont typeface="Arial" charset="0"/>
              <a:buChar char="•"/>
              <a:defRPr/>
            </a:pPr>
            <a:endParaRPr lang="el-GR" sz="2400" dirty="0"/>
          </a:p>
          <a:p>
            <a:pPr marL="358775" indent="0" algn="just">
              <a:buFont typeface="Wingdings" pitchFamily="2" charset="2"/>
              <a:buChar char="§"/>
              <a:defRPr/>
            </a:pP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Να 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ενημερώσουν τον παροχέα 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της διαδικτυακής σύνδεσης ή την εταιρεία Κινητής Τηλεφωνίας.</a:t>
            </a:r>
          </a:p>
          <a:p>
            <a:pPr marL="358775" indent="0" algn="just">
              <a:buFont typeface="Wingdings" pitchFamily="2" charset="2"/>
              <a:buChar char="§"/>
              <a:defRPr/>
            </a:pP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 Να 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επικοινωνήσουν με ειδικούς ψυχικής υγείας σε περίπτωση 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έντονης συναισθηματικής δυσφορίας ή προθέσεων αυτοτραυματισμού.</a:t>
            </a:r>
          </a:p>
          <a:p>
            <a:pPr marL="358775" indent="0" algn="just">
              <a:buFont typeface="Wingdings" pitchFamily="2" charset="2"/>
              <a:buChar char="§"/>
              <a:defRPr/>
            </a:pP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 Να συμβουλεύουν το παιδί τους να 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μην απαντά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 σε κάθε μορφής ηλεκτρονικό εκφοβισμό.</a:t>
            </a:r>
          </a:p>
          <a:p>
            <a:pPr marL="358775" indent="0" algn="just">
              <a:buFont typeface="Wingdings" pitchFamily="2" charset="2"/>
              <a:buChar char="§"/>
              <a:defRPr/>
            </a:pP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 Να απευθυνθούν στη 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δίωξη ηλεκτρονικού εγκλήματος.</a:t>
            </a:r>
            <a:endParaRPr lang="el-GR" sz="2800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pPr marL="358775" indent="0" algn="just">
              <a:buFont typeface="Wingdings" pitchFamily="2" charset="2"/>
              <a:buChar char="§"/>
              <a:defRPr/>
            </a:pP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 Να ενημερώσουν τη 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Διεύθυνση του σχολείου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662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Τίτλος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διαβάζουμε…</a:t>
            </a:r>
          </a:p>
        </p:txBody>
      </p:sp>
      <p:sp>
        <p:nvSpPr>
          <p:cNvPr id="7171" name="Θέση περιεχομένου 2"/>
          <p:cNvSpPr>
            <a:spLocks noGrp="1" noChangeArrowheads="1"/>
          </p:cNvSpPr>
          <p:nvPr>
            <p:ph idx="1"/>
          </p:nvPr>
        </p:nvSpPr>
        <p:spPr>
          <a:xfrm>
            <a:off x="899592" y="2119256"/>
            <a:ext cx="7416824" cy="3902031"/>
          </a:xfrm>
        </p:spPr>
        <p:txBody>
          <a:bodyPr>
            <a:normAutofit/>
          </a:bodyPr>
          <a:lstStyle/>
          <a:p>
            <a:pPr marL="0" indent="0" algn="just">
              <a:buFontTx/>
              <a:buNone/>
            </a:pPr>
            <a:r>
              <a:rPr lang="el-GR" alt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«το μεγαλύτερο ποσοστό των περιστατικών </a:t>
            </a:r>
            <a:r>
              <a:rPr lang="el-GR" alt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(</a:t>
            </a:r>
            <a:r>
              <a:rPr lang="el-GR" altLang="el-GR" sz="2800" b="1" u="sng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56,08%) </a:t>
            </a:r>
            <a:r>
              <a:rPr lang="el-GR" alt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πραγματοποιήθηκε στον </a:t>
            </a:r>
            <a:r>
              <a:rPr lang="el-GR" alt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προαύλιο</a:t>
            </a:r>
            <a:r>
              <a:rPr lang="el-GR" alt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 χώρο του σχολείου ενώ στην ερώτηση "πότε έγινε το περιστατικό", δόθηκαν οι απαντήσεις: </a:t>
            </a:r>
            <a:endParaRPr lang="en-US" altLang="el-GR" sz="2800" dirty="0">
              <a:solidFill>
                <a:schemeClr val="tx2">
                  <a:lumMod val="75000"/>
                </a:schemeClr>
              </a:solidFill>
              <a:latin typeface="Garamond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</a:pPr>
            <a:r>
              <a:rPr lang="el-GR" alt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στο </a:t>
            </a:r>
            <a:r>
              <a:rPr lang="el-GR" alt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διάλειμμα</a:t>
            </a:r>
            <a:r>
              <a:rPr lang="el-GR" altLang="el-GR" sz="2800" u="sng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l-GR" altLang="el-GR" sz="2800" b="1" u="sng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57,89%, </a:t>
            </a:r>
            <a:endParaRPr lang="en-US" altLang="el-GR" sz="2800" b="1" u="sng" dirty="0">
              <a:solidFill>
                <a:schemeClr val="tx2">
                  <a:lumMod val="75000"/>
                </a:schemeClr>
              </a:solidFill>
              <a:latin typeface="Garamond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</a:pPr>
            <a:r>
              <a:rPr lang="el-GR" alt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στην </a:t>
            </a:r>
            <a:r>
              <a:rPr lang="el-GR" alt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εκδρομή 13,93% </a:t>
            </a:r>
            <a:r>
              <a:rPr lang="el-GR" alt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και</a:t>
            </a:r>
            <a:endParaRPr lang="en-US" altLang="el-GR" sz="2800" dirty="0">
              <a:solidFill>
                <a:schemeClr val="tx2">
                  <a:lumMod val="75000"/>
                </a:schemeClr>
              </a:solidFill>
              <a:latin typeface="Garamond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</a:pPr>
            <a:r>
              <a:rPr lang="el-GR" alt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 στην </a:t>
            </a:r>
            <a:r>
              <a:rPr lang="el-GR" alt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κατάληψη 3,29%»</a:t>
            </a:r>
            <a:r>
              <a:rPr lang="en-US" alt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.</a:t>
            </a:r>
            <a:endParaRPr lang="el-GR" altLang="el-GR" sz="2800" dirty="0">
              <a:solidFill>
                <a:schemeClr val="tx2">
                  <a:lumMod val="75000"/>
                </a:schemeClr>
              </a:solidFill>
              <a:latin typeface="Garamond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5085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λέμε…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l-GR" altLang="el-GR" dirty="0"/>
          </a:p>
          <a:p>
            <a:pPr algn="ctr">
              <a:buFontTx/>
              <a:buNone/>
            </a:pPr>
            <a:r>
              <a:rPr lang="el-GR" alt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ΝΑΙ</a:t>
            </a:r>
          </a:p>
          <a:p>
            <a:pPr algn="ctr">
              <a:buFontTx/>
              <a:buNone/>
            </a:pPr>
            <a:r>
              <a:rPr lang="el-GR" alt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στην πληροφόρηση και στην πρόληψη</a:t>
            </a:r>
          </a:p>
          <a:p>
            <a:pPr>
              <a:buFontTx/>
              <a:buNone/>
            </a:pPr>
            <a:endParaRPr lang="el-GR" altLang="el-GR" sz="2800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pPr algn="ctr">
              <a:buFontTx/>
              <a:buNone/>
            </a:pPr>
            <a:r>
              <a:rPr lang="el-GR" alt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ΟΧΙ</a:t>
            </a:r>
          </a:p>
          <a:p>
            <a:pPr algn="ctr">
              <a:buFontTx/>
              <a:buNone/>
            </a:pPr>
            <a:r>
              <a:rPr lang="el-GR" alt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στην παραπληροφόρηση και την αδιαφορία</a:t>
            </a:r>
          </a:p>
        </p:txBody>
      </p:sp>
    </p:spTree>
    <p:extLst>
      <p:ext uri="{BB962C8B-B14F-4D97-AF65-F5344CB8AC3E}">
        <p14:creationId xmlns:p14="http://schemas.microsoft.com/office/powerpoint/2010/main" val="17315252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55234"/>
          </a:xfrm>
        </p:spPr>
        <p:txBody>
          <a:bodyPr>
            <a:normAutofit/>
          </a:bodyPr>
          <a:lstStyle/>
          <a:p>
            <a:r>
              <a:rPr lang="el-GR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Αντί επιλόγου…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99592" y="2119257"/>
            <a:ext cx="7488832" cy="3603812"/>
          </a:xfrm>
        </p:spPr>
        <p:txBody>
          <a:bodyPr/>
          <a:lstStyle/>
          <a:p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…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ένα 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ασφαλές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, 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ειρηνικό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 και 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δημοκρατικό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 σχολείο, χωρίς βία και εκφοβισμό, αποτελεί 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δικαίωμα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 όλων των παιδιών! </a:t>
            </a:r>
          </a:p>
          <a:p>
            <a:pPr>
              <a:buNone/>
            </a:pPr>
            <a:endParaRPr lang="el-GR" sz="2800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…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υποχρέωση 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όλων να το διασφαλίσουμε!</a:t>
            </a:r>
          </a:p>
          <a:p>
            <a:endParaRPr lang="el-GR" sz="2800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B1D6-FBC2-4262-A141-DEF5D6FA5870}" type="slidenum">
              <a:rPr lang="el-GR" smtClean="0"/>
              <a:pPr/>
              <a:t>31</a:t>
            </a:fld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87950" y="817712"/>
            <a:ext cx="7941313" cy="857250"/>
          </a:xfrm>
        </p:spPr>
        <p:txBody>
          <a:bodyPr>
            <a:normAutofit/>
          </a:bodyPr>
          <a:lstStyle/>
          <a:p>
            <a:r>
              <a:rPr lang="el-GR" altLang="en-US" sz="3000" dirty="0">
                <a:latin typeface="+mn-lt"/>
              </a:rPr>
              <a:t>Στοιχεία για τους εκπαιδευτικούς</a:t>
            </a:r>
          </a:p>
        </p:txBody>
      </p:sp>
      <p:pic>
        <p:nvPicPr>
          <p:cNvPr id="4" name="Εικόνα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674" y="5553307"/>
            <a:ext cx="914123" cy="4698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FB4DB9A-8D7F-4FC4-839B-7CDB488B0F33}"/>
              </a:ext>
            </a:extLst>
          </p:cNvPr>
          <p:cNvSpPr txBox="1"/>
          <p:nvPr/>
        </p:nvSpPr>
        <p:spPr>
          <a:xfrm>
            <a:off x="714737" y="1504305"/>
            <a:ext cx="7501487" cy="4263347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l-GR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l-GR" sz="15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Έρευνα </a:t>
            </a:r>
            <a:r>
              <a:rPr lang="en-US" sz="15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UNESCO, 2021</a:t>
            </a:r>
            <a:endParaRPr lang="el-GR" sz="15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l-GR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Μόνο οι μισοί από τους ερωτηθέντες αισθάνονται ότι είναι πλήρως εκπαιδευμένοι και υποστηρίζονται από τη διεύθυνση του σχολείου για την αντιμετώπιση και την πρόληψη του εκφοβισμού.  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l-GR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Ορισμένοι εκπαιδευτικοί δεν ήταν σε θέση να αναγνωρίσουν τις διάφορες μορφές εκφοβισμού, ιδίως εκείνοι που προέρχονταν από περιβάλλοντα όπου ο εκφοβισμός είναι πιο διαδεδομένος. </a:t>
            </a:r>
          </a:p>
          <a:p>
            <a:pPr marL="257175" indent="-257175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l-GR" sz="1500" dirty="0">
                <a:latin typeface="AdvTT5843c571"/>
              </a:rPr>
              <a:t>Ένα μικρό ποσοστό των παιδιών που υφίστανται χρόνιο εκφοβισμό εντοπίζονται από τους εκπαιδευτικούς. 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l-GR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Οι περισσότερες αναφορές που κάνουν οι </a:t>
            </a:r>
            <a:r>
              <a:rPr lang="el-GR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εκπ</a:t>
            </a:r>
            <a:r>
              <a:rPr lang="el-GR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l-GR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κοί</a:t>
            </a:r>
            <a:r>
              <a:rPr lang="el-GR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αφορούν στον σωματικό εκφοβισμό και περιστατικά όπως οι άσχημοι χαρακτηρισμοί ή ο αποκλεισμός από την ομάδα αγνοούνται ως φυσιολογικά στάδια της ανάπτυξης.</a:t>
            </a:r>
            <a:endParaRPr lang="el-GR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el-GR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el-GR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el-GR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6B39C5-A48A-456D-9B9E-F7A349A81F45}"/>
              </a:ext>
            </a:extLst>
          </p:cNvPr>
          <p:cNvSpPr txBox="1"/>
          <p:nvPr/>
        </p:nvSpPr>
        <p:spPr>
          <a:xfrm>
            <a:off x="1826936" y="4798968"/>
            <a:ext cx="7941312" cy="564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el-GR" sz="12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200" i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https://www.unesco.org/en/articles/teachers-need-training-and-support-prevent-and-address-school-bullying</a:t>
            </a: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l-GR" sz="12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31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B1D6-FBC2-4262-A141-DEF5D6FA5870}" type="slidenum">
              <a:rPr lang="el-GR" smtClean="0"/>
              <a:pPr/>
              <a:t>5</a:t>
            </a:fld>
            <a:endParaRPr lang="el-GR" dirty="0"/>
          </a:p>
        </p:txBody>
      </p:sp>
      <p:grpSp>
        <p:nvGrpSpPr>
          <p:cNvPr id="5" name="Ομάδα 4">
            <a:extLst>
              <a:ext uri="{FF2B5EF4-FFF2-40B4-BE49-F238E27FC236}">
                <a16:creationId xmlns:a16="http://schemas.microsoft.com/office/drawing/2014/main" id="{0AB4B6DE-2AAE-472B-804C-C1FBE0CE7CA4}"/>
              </a:ext>
            </a:extLst>
          </p:cNvPr>
          <p:cNvGrpSpPr/>
          <p:nvPr/>
        </p:nvGrpSpPr>
        <p:grpSpPr>
          <a:xfrm>
            <a:off x="755575" y="771649"/>
            <a:ext cx="7704857" cy="1085345"/>
            <a:chOff x="506896" y="1311964"/>
            <a:chExt cx="7171162" cy="874597"/>
          </a:xfrm>
        </p:grpSpPr>
        <p:sp>
          <p:nvSpPr>
            <p:cNvPr id="6" name="Rectangle 9"/>
            <p:cNvSpPr/>
            <p:nvPr/>
          </p:nvSpPr>
          <p:spPr>
            <a:xfrm>
              <a:off x="506896" y="1311964"/>
              <a:ext cx="7171162" cy="874597"/>
            </a:xfrm>
            <a:prstGeom prst="rect">
              <a:avLst/>
            </a:prstGeom>
            <a:solidFill>
              <a:srgbClr val="0054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Rectangle 2">
              <a:extLst>
                <a:ext uri="{FF2B5EF4-FFF2-40B4-BE49-F238E27FC236}">
                  <a16:creationId xmlns:a16="http://schemas.microsoft.com/office/drawing/2014/main" id="{31DA0ABE-148C-4DF6-8BDC-0713F61713C6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035551" y="1480544"/>
              <a:ext cx="6388979" cy="405263"/>
            </a:xfrm>
            <a:prstGeom prst="rect">
              <a:avLst/>
            </a:prstGeom>
            <a:noFill/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l-GR" sz="2400" b="1" dirty="0">
                  <a:solidFill>
                    <a:schemeClr val="bg1"/>
                  </a:solidFill>
                </a:rPr>
                <a:t>Πανελλήνια Έρευνα ΥΠΑΙΘ, Δεκέμβριος 2015 - Ιανουάριος 2016</a:t>
              </a:r>
            </a:p>
          </p:txBody>
        </p:sp>
      </p:grpSp>
      <p:grpSp>
        <p:nvGrpSpPr>
          <p:cNvPr id="8" name="Ομάδα 7">
            <a:extLst>
              <a:ext uri="{FF2B5EF4-FFF2-40B4-BE49-F238E27FC236}">
                <a16:creationId xmlns:a16="http://schemas.microsoft.com/office/drawing/2014/main" id="{DDCB362F-5C9D-4B6A-8534-11EDA5C8DD98}"/>
              </a:ext>
            </a:extLst>
          </p:cNvPr>
          <p:cNvGrpSpPr/>
          <p:nvPr/>
        </p:nvGrpSpPr>
        <p:grpSpPr>
          <a:xfrm>
            <a:off x="4570310" y="2119256"/>
            <a:ext cx="3890122" cy="3341549"/>
            <a:chOff x="1039051" y="2419387"/>
            <a:chExt cx="6106852" cy="3916016"/>
          </a:xfrm>
        </p:grpSpPr>
        <p:pic>
          <p:nvPicPr>
            <p:cNvPr id="9" name="7 - Εικόνα" descr="b1a13">
              <a:extLst>
                <a:ext uri="{FF2B5EF4-FFF2-40B4-BE49-F238E27FC236}">
                  <a16:creationId xmlns:a16="http://schemas.microsoft.com/office/drawing/2014/main" id="{DB895922-EF6F-4C88-80F0-F78702BAD14C}"/>
                </a:ext>
              </a:extLst>
            </p:cNvPr>
            <p:cNvPicPr/>
            <p:nvPr/>
          </p:nvPicPr>
          <p:blipFill rotWithShape="1">
            <a:blip r:embed="rId2" cstate="print"/>
            <a:srcRect l="4074" t="4003" b="2855"/>
            <a:stretch/>
          </p:blipFill>
          <p:spPr bwMode="auto">
            <a:xfrm>
              <a:off x="1039051" y="2419387"/>
              <a:ext cx="6106852" cy="391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6ECDF0B-4DE1-4728-A5CF-BF7E73D513E6}"/>
                </a:ext>
              </a:extLst>
            </p:cNvPr>
            <p:cNvSpPr txBox="1"/>
            <p:nvPr/>
          </p:nvSpPr>
          <p:spPr>
            <a:xfrm>
              <a:off x="2083628" y="4611758"/>
              <a:ext cx="1427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b="1" dirty="0"/>
                <a:t>η</a:t>
              </a:r>
            </a:p>
          </p:txBody>
        </p:sp>
      </p:grpSp>
      <p:grpSp>
        <p:nvGrpSpPr>
          <p:cNvPr id="11" name="Ομάδα 10">
            <a:extLst>
              <a:ext uri="{FF2B5EF4-FFF2-40B4-BE49-F238E27FC236}">
                <a16:creationId xmlns:a16="http://schemas.microsoft.com/office/drawing/2014/main" id="{180EAE84-FDCF-4024-AF59-5E8B0C0EA71D}"/>
              </a:ext>
            </a:extLst>
          </p:cNvPr>
          <p:cNvGrpSpPr/>
          <p:nvPr/>
        </p:nvGrpSpPr>
        <p:grpSpPr>
          <a:xfrm>
            <a:off x="539551" y="2066000"/>
            <a:ext cx="3961549" cy="3394806"/>
            <a:chOff x="4022838" y="2339855"/>
            <a:chExt cx="4487102" cy="3394806"/>
          </a:xfrm>
        </p:grpSpPr>
        <p:pic>
          <p:nvPicPr>
            <p:cNvPr id="12" name="Εικόνα 11">
              <a:extLst>
                <a:ext uri="{FF2B5EF4-FFF2-40B4-BE49-F238E27FC236}">
                  <a16:creationId xmlns:a16="http://schemas.microsoft.com/office/drawing/2014/main" id="{8E94D97D-17F2-491E-8B28-BB670E3A65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345" t="4994" r="13007" b="17978"/>
            <a:stretch/>
          </p:blipFill>
          <p:spPr>
            <a:xfrm>
              <a:off x="4194492" y="2339855"/>
              <a:ext cx="4154378" cy="2907788"/>
            </a:xfrm>
            <a:prstGeom prst="rect">
              <a:avLst/>
            </a:prstGeom>
          </p:spPr>
        </p:pic>
        <p:pic>
          <p:nvPicPr>
            <p:cNvPr id="13" name="Εικόνα 12">
              <a:extLst>
                <a:ext uri="{FF2B5EF4-FFF2-40B4-BE49-F238E27FC236}">
                  <a16:creationId xmlns:a16="http://schemas.microsoft.com/office/drawing/2014/main" id="{4DC427E0-26A3-40A4-A104-A0030FF331CA}"/>
                </a:ext>
              </a:extLst>
            </p:cNvPr>
            <p:cNvPicPr/>
            <p:nvPr/>
          </p:nvPicPr>
          <p:blipFill rotWithShape="1">
            <a:blip r:embed="rId3"/>
            <a:srcRect t="84042"/>
            <a:stretch/>
          </p:blipFill>
          <p:spPr bwMode="auto">
            <a:xfrm>
              <a:off x="4022838" y="5217826"/>
              <a:ext cx="4487102" cy="51683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14" name="Straight Connector 19">
            <a:extLst>
              <a:ext uri="{FF2B5EF4-FFF2-40B4-BE49-F238E27FC236}">
                <a16:creationId xmlns:a16="http://schemas.microsoft.com/office/drawing/2014/main" id="{E7DBD9B8-A6D8-930F-0E7F-0C51440B5B75}"/>
              </a:ext>
            </a:extLst>
          </p:cNvPr>
          <p:cNvCxnSpPr>
            <a:cxnSpLocks/>
          </p:cNvCxnSpPr>
          <p:nvPr/>
        </p:nvCxnSpPr>
        <p:spPr>
          <a:xfrm>
            <a:off x="4843669" y="3183835"/>
            <a:ext cx="133847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46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Ομάδα 3">
            <a:extLst>
              <a:ext uri="{FF2B5EF4-FFF2-40B4-BE49-F238E27FC236}">
                <a16:creationId xmlns:a16="http://schemas.microsoft.com/office/drawing/2014/main" id="{0AB4B6DE-2AAE-472B-804C-C1FBE0CE7CA4}"/>
              </a:ext>
            </a:extLst>
          </p:cNvPr>
          <p:cNvGrpSpPr/>
          <p:nvPr/>
        </p:nvGrpSpPr>
        <p:grpSpPr>
          <a:xfrm>
            <a:off x="1835696" y="898581"/>
            <a:ext cx="5752152" cy="499278"/>
            <a:chOff x="466153" y="1223046"/>
            <a:chExt cx="7171162" cy="623220"/>
          </a:xfrm>
        </p:grpSpPr>
        <p:sp>
          <p:nvSpPr>
            <p:cNvPr id="10" name="Rectangle 9"/>
            <p:cNvSpPr/>
            <p:nvPr/>
          </p:nvSpPr>
          <p:spPr>
            <a:xfrm>
              <a:off x="466153" y="1245877"/>
              <a:ext cx="7171162" cy="600389"/>
            </a:xfrm>
            <a:prstGeom prst="rect">
              <a:avLst/>
            </a:prstGeom>
            <a:solidFill>
              <a:srgbClr val="0054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13" name="Rectangle 2">
              <a:extLst>
                <a:ext uri="{FF2B5EF4-FFF2-40B4-BE49-F238E27FC236}">
                  <a16:creationId xmlns:a16="http://schemas.microsoft.com/office/drawing/2014/main" id="{31DA0ABE-148C-4DF6-8BDC-0713F61713C6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66153" y="1223046"/>
              <a:ext cx="7087586" cy="623219"/>
            </a:xfrm>
            <a:prstGeom prst="rect">
              <a:avLst/>
            </a:prstGeom>
            <a:noFill/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l-GR" sz="1725" b="1" dirty="0">
                  <a:solidFill>
                    <a:schemeClr val="bg1"/>
                  </a:solidFill>
                </a:rPr>
                <a:t>Πανελλήνια Έρευνα ΥΠΑΙΘ, Δεκέμβριος 2015 - Ιανουάριος 2016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497F94E-400D-4FB5-BBE2-3E9D9E539482}"/>
              </a:ext>
            </a:extLst>
          </p:cNvPr>
          <p:cNvSpPr txBox="1"/>
          <p:nvPr/>
        </p:nvSpPr>
        <p:spPr>
          <a:xfrm>
            <a:off x="1380857" y="5101034"/>
            <a:ext cx="444583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l-GR" sz="1050" i="1" dirty="0"/>
              <a:t>(</a:t>
            </a:r>
            <a:r>
              <a:rPr lang="el-GR" sz="1050" i="1" dirty="0" err="1"/>
              <a:t>Αρτινοπούλου</a:t>
            </a:r>
            <a:r>
              <a:rPr lang="el-GR" sz="1050" i="1" dirty="0"/>
              <a:t>, </a:t>
            </a:r>
            <a:r>
              <a:rPr lang="el-GR" sz="1050" i="1" dirty="0" err="1"/>
              <a:t>Μπαμπάλης</a:t>
            </a:r>
            <a:r>
              <a:rPr lang="el-GR" sz="1050" i="1" dirty="0"/>
              <a:t> &amp; Νικολόπουλος, 2016)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F707EF-A7A5-4C95-BD92-1FAFA93EC5C9}"/>
              </a:ext>
            </a:extLst>
          </p:cNvPr>
          <p:cNvSpPr txBox="1"/>
          <p:nvPr/>
        </p:nvSpPr>
        <p:spPr>
          <a:xfrm>
            <a:off x="1076046" y="5466320"/>
            <a:ext cx="70243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200" dirty="0"/>
              <a:t>Μόνο το 35% των παιδιών που έπεσε θύμα διαδικτυακού εκφοβισμού απευθύνθηκε σε κάποιον ενήλικα για βοήθεια </a:t>
            </a:r>
            <a:r>
              <a:rPr lang="el-GR" sz="1050" dirty="0"/>
              <a:t>(</a:t>
            </a:r>
            <a:r>
              <a:rPr lang="el-GR" sz="1050" i="1" dirty="0"/>
              <a:t>Το Χαμόγελο του Παιδιού, 2023)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96F3D37-5648-AD7A-4043-8F9653F75DBA}"/>
              </a:ext>
            </a:extLst>
          </p:cNvPr>
          <p:cNvCxnSpPr/>
          <p:nvPr/>
        </p:nvCxnSpPr>
        <p:spPr>
          <a:xfrm>
            <a:off x="1964725" y="4582812"/>
            <a:ext cx="242810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2E91669-181C-DC3D-7FD2-83A49C38B054}"/>
              </a:ext>
            </a:extLst>
          </p:cNvPr>
          <p:cNvCxnSpPr>
            <a:cxnSpLocks/>
          </p:cNvCxnSpPr>
          <p:nvPr/>
        </p:nvCxnSpPr>
        <p:spPr>
          <a:xfrm>
            <a:off x="1909118" y="3112358"/>
            <a:ext cx="8433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E77C706-46BE-A3AC-38CE-7D2370C9B498}"/>
              </a:ext>
            </a:extLst>
          </p:cNvPr>
          <p:cNvCxnSpPr>
            <a:cxnSpLocks/>
          </p:cNvCxnSpPr>
          <p:nvPr/>
        </p:nvCxnSpPr>
        <p:spPr>
          <a:xfrm>
            <a:off x="1964725" y="2537768"/>
            <a:ext cx="115844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0EBE9E1-8192-6A0A-8599-8AAF6C6B757B}"/>
              </a:ext>
            </a:extLst>
          </p:cNvPr>
          <p:cNvCxnSpPr>
            <a:cxnSpLocks/>
          </p:cNvCxnSpPr>
          <p:nvPr/>
        </p:nvCxnSpPr>
        <p:spPr>
          <a:xfrm>
            <a:off x="1909119" y="4002044"/>
            <a:ext cx="100089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C231988-BADB-A23B-42FA-E12BFB3F82D3}"/>
              </a:ext>
            </a:extLst>
          </p:cNvPr>
          <p:cNvCxnSpPr>
            <a:cxnSpLocks/>
          </p:cNvCxnSpPr>
          <p:nvPr/>
        </p:nvCxnSpPr>
        <p:spPr>
          <a:xfrm>
            <a:off x="1909118" y="4252269"/>
            <a:ext cx="113991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6 - Εικόνα" descr="b1a15">
            <a:extLst>
              <a:ext uri="{FF2B5EF4-FFF2-40B4-BE49-F238E27FC236}">
                <a16:creationId xmlns:a16="http://schemas.microsoft.com/office/drawing/2014/main" id="{3639086F-FB6C-4266-8054-0C0EC7AEABB8}"/>
              </a:ext>
            </a:extLst>
          </p:cNvPr>
          <p:cNvPicPr/>
          <p:nvPr/>
        </p:nvPicPr>
        <p:blipFill rotWithShape="1">
          <a:blip r:embed="rId3" cstate="print"/>
          <a:srcRect l="4386" r="2631" b="2565"/>
          <a:stretch/>
        </p:blipFill>
        <p:spPr bwMode="auto">
          <a:xfrm>
            <a:off x="827584" y="1509229"/>
            <a:ext cx="7416824" cy="3591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181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Ομάδα 3">
            <a:extLst>
              <a:ext uri="{FF2B5EF4-FFF2-40B4-BE49-F238E27FC236}">
                <a16:creationId xmlns:a16="http://schemas.microsoft.com/office/drawing/2014/main" id="{0AB4B6DE-2AAE-472B-804C-C1FBE0CE7CA4}"/>
              </a:ext>
            </a:extLst>
          </p:cNvPr>
          <p:cNvGrpSpPr/>
          <p:nvPr/>
        </p:nvGrpSpPr>
        <p:grpSpPr>
          <a:xfrm>
            <a:off x="2195737" y="980728"/>
            <a:ext cx="6120680" cy="1157884"/>
            <a:chOff x="1679510" y="-23608"/>
            <a:chExt cx="12279098" cy="1845397"/>
          </a:xfrm>
        </p:grpSpPr>
        <p:sp>
          <p:nvSpPr>
            <p:cNvPr id="10" name="Rectangle 9"/>
            <p:cNvSpPr/>
            <p:nvPr/>
          </p:nvSpPr>
          <p:spPr>
            <a:xfrm>
              <a:off x="1679510" y="-23608"/>
              <a:ext cx="9409042" cy="874597"/>
            </a:xfrm>
            <a:prstGeom prst="rect">
              <a:avLst/>
            </a:prstGeom>
            <a:solidFill>
              <a:srgbClr val="0054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13" name="Rectangle 2">
              <a:extLst>
                <a:ext uri="{FF2B5EF4-FFF2-40B4-BE49-F238E27FC236}">
                  <a16:creationId xmlns:a16="http://schemas.microsoft.com/office/drawing/2014/main" id="{31DA0ABE-148C-4DF6-8BDC-0713F61713C6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679512" y="89310"/>
              <a:ext cx="12279096" cy="1732479"/>
            </a:xfrm>
            <a:prstGeom prst="rect">
              <a:avLst/>
            </a:prstGeom>
            <a:noFill/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l-GR" sz="1800" b="1" dirty="0">
                  <a:solidFill>
                    <a:schemeClr val="bg1"/>
                  </a:solidFill>
                </a:rPr>
                <a:t>Αιτίες άρνησης/αποφυγής αναφοράς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F88E568-F13C-4C7F-AFF1-50CE70D3F9EE}"/>
              </a:ext>
            </a:extLst>
          </p:cNvPr>
          <p:cNvSpPr txBox="1"/>
          <p:nvPr/>
        </p:nvSpPr>
        <p:spPr>
          <a:xfrm>
            <a:off x="899592" y="2060848"/>
            <a:ext cx="7416824" cy="3803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9058" indent="-214313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l-GR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Αντιλήψεις για το «κουτσομπολιό» ή το «καρφί»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el-GR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9058" indent="-214313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l-GR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Φόβος για αντίποινα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el-GR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9058" indent="-214313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l-GR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Στερεότυπα φύλου (τα αγόρια λύνουν μόνα τους τις διαφορές τους)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el-GR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9058" indent="-214313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l-GR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Έλλειψη εμπιστοσύνης στους ενήλικες για ανάληψη δράσης</a:t>
            </a:r>
          </a:p>
          <a:p>
            <a:pPr algn="r">
              <a:lnSpc>
                <a:spcPct val="107000"/>
              </a:lnSpc>
              <a:spcAft>
                <a:spcPts val="600"/>
              </a:spcAft>
            </a:pPr>
            <a:endParaRPr lang="el-GR" sz="12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600"/>
              </a:spcAft>
            </a:pP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https://www.stopbullying.gov/</a:t>
            </a: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)</a:t>
            </a:r>
            <a:endParaRPr lang="el-GR" sz="12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el-GR" sz="15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9058" indent="-214313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l-GR" sz="15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9058" indent="-214313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l-GR" sz="15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5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965245" cy="739210"/>
          </a:xfrm>
        </p:spPr>
        <p:txBody>
          <a:bodyPr>
            <a:normAutofit/>
          </a:bodyPr>
          <a:lstStyle/>
          <a:p>
            <a:r>
              <a:rPr lang="el-GR" sz="3200" b="1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Γενικές παραδοχές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55576" y="1340768"/>
            <a:ext cx="7704856" cy="504056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Η αναγνώρισή του και η αντιμετώπισή του βρίσκονται σε 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πρώιμο στάδιο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Πολλοί  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δεν  το αναγνωρίζουν 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ως πρόβλημα.</a:t>
            </a:r>
          </a:p>
          <a:p>
            <a:pPr>
              <a:buFont typeface="Wingdings" pitchFamily="2" charset="2"/>
              <a:buChar char="ü"/>
            </a:pP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Μια 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«φυσιολογική» 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παράμετρο της σχολικής ζωής;</a:t>
            </a:r>
          </a:p>
          <a:p>
            <a:pPr>
              <a:buFont typeface="Wingdings" pitchFamily="2" charset="2"/>
              <a:buChar char="ü"/>
            </a:pP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Τα αγόρια ιδιαίτερα, 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σκληραγωγούνται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 και 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προετοιμάζοντα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ι για τη ζωή…</a:t>
            </a:r>
          </a:p>
          <a:p>
            <a:pPr>
              <a:buNone/>
            </a:pPr>
            <a:r>
              <a:rPr lang="el-GR" sz="2800" b="1" u="sng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Προσοχή : </a:t>
            </a:r>
          </a:p>
          <a:p>
            <a:pPr>
              <a:buFont typeface="Wingdings" pitchFamily="2" charset="2"/>
              <a:buChar char="ü"/>
            </a:pP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στην 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ψυχοσυναισθηματική  </a:t>
            </a:r>
          </a:p>
          <a:p>
            <a:pPr>
              <a:buNone/>
            </a:pP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ανάπτυξη 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του παιδιού</a:t>
            </a:r>
          </a:p>
          <a:p>
            <a:pPr>
              <a:buFont typeface="Wingdings" pitchFamily="2" charset="2"/>
              <a:buChar char="ü"/>
            </a:pP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και τη 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διαδικασία της μάθησης.</a:t>
            </a:r>
            <a:endParaRPr lang="el-GR" sz="2800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B1D6-FBC2-4262-A141-DEF5D6FA5870}" type="slidenum">
              <a:rPr lang="el-GR" smtClean="0"/>
              <a:pPr/>
              <a:t>8</a:t>
            </a:fld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grayscl/>
          </a:blip>
          <a:srcRect r="14539"/>
          <a:stretch>
            <a:fillRect/>
          </a:stretch>
        </p:blipFill>
        <p:spPr bwMode="auto">
          <a:xfrm>
            <a:off x="5508104" y="3861048"/>
            <a:ext cx="288032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2642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55576" y="692697"/>
            <a:ext cx="7704856" cy="792087"/>
          </a:xfrm>
        </p:spPr>
        <p:txBody>
          <a:bodyPr>
            <a:noAutofit/>
          </a:bodyPr>
          <a:lstStyle/>
          <a:p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Ορισμός :  σχολική βία - εκφοβισμός</a:t>
            </a:r>
            <a:r>
              <a:rPr lang="el-GR" alt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 (bullying)</a:t>
            </a:r>
            <a:endParaRPr lang="el-GR" sz="2800" b="1" dirty="0">
              <a:solidFill>
                <a:schemeClr val="tx2">
                  <a:lumMod val="75000"/>
                </a:schemeClr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83568" y="1628800"/>
            <a:ext cx="7776864" cy="4824536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Ο Olweus (1999) κατέληξε σε έναν 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ολοκληρωμένο ορισμό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, ο οποίος περιλαμβάνει</a:t>
            </a:r>
          </a:p>
          <a:p>
            <a:pPr algn="just">
              <a:buNone/>
            </a:pP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   τα εξής κριτήρια: </a:t>
            </a:r>
          </a:p>
          <a:p>
            <a:pPr algn="just">
              <a:buNone/>
            </a:pPr>
            <a:endParaRPr lang="el-GR" sz="2800" dirty="0">
              <a:solidFill>
                <a:schemeClr val="tx2">
                  <a:lumMod val="50000"/>
                </a:schemeClr>
              </a:solidFill>
              <a:latin typeface="Garamond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l-GR" sz="2800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   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(1) τη 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σκόπιμη 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και</a:t>
            </a:r>
          </a:p>
          <a:p>
            <a:pPr>
              <a:buNone/>
            </a:pP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   (2) 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στοχοκατευθυνόμενη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 χρήση βίας, </a:t>
            </a:r>
          </a:p>
          <a:p>
            <a:pPr>
              <a:buNone/>
            </a:pP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   (3) που 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επαναλαμβάνεται 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στο χρόνο </a:t>
            </a:r>
          </a:p>
          <a:p>
            <a:pPr>
              <a:buNone/>
            </a:pP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   (4) και επισυμβαίνει στο πλαίσιο μιας 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διαπροσωπικής σχέσης, 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 η οποία χαρακτηρίζεται από 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ανισότητα δύναμης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el-GR" sz="2800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  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B1D6-FBC2-4262-A141-DEF5D6FA5870}" type="slidenum">
              <a:rPr lang="el-GR" smtClean="0"/>
              <a:pPr/>
              <a:t>9</a:t>
            </a:fld>
            <a:endParaRPr lang="el-GR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060848"/>
            <a:ext cx="194421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21274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ινέζα">
  <a:themeElements>
    <a:clrScheme name="Πινέζα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Προεξοχή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Πινέζ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4416</TotalTime>
  <Words>1435</Words>
  <Application>Microsoft Office PowerPoint</Application>
  <PresentationFormat>Προβολή στην οθόνη (4:3)</PresentationFormat>
  <Paragraphs>225</Paragraphs>
  <Slides>31</Slides>
  <Notes>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10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31</vt:i4>
      </vt:variant>
    </vt:vector>
  </HeadingPairs>
  <TitlesOfParts>
    <vt:vector size="42" baseType="lpstr">
      <vt:lpstr>AdvTT5843c571</vt:lpstr>
      <vt:lpstr>Arial</vt:lpstr>
      <vt:lpstr>Brush Script MT</vt:lpstr>
      <vt:lpstr>Calibri</vt:lpstr>
      <vt:lpstr>Century Schoolbook</vt:lpstr>
      <vt:lpstr>Courier New</vt:lpstr>
      <vt:lpstr>Garamond</vt:lpstr>
      <vt:lpstr>Rage Italic</vt:lpstr>
      <vt:lpstr>Times New Roman</vt:lpstr>
      <vt:lpstr>Wingdings</vt:lpstr>
      <vt:lpstr>Πινέζα</vt:lpstr>
      <vt:lpstr>«Ενδοσχολική Βία &amp; Εκφοβισμός»</vt:lpstr>
      <vt:lpstr>διαβάζουμε…</vt:lpstr>
      <vt:lpstr>διαβάζουμε…</vt:lpstr>
      <vt:lpstr>Στοιχεία για τους εκπαιδευτικούς</vt:lpstr>
      <vt:lpstr>Παρουσίαση του PowerPoint</vt:lpstr>
      <vt:lpstr>Παρουσίαση του PowerPoint</vt:lpstr>
      <vt:lpstr>Παρουσίαση του PowerPoint</vt:lpstr>
      <vt:lpstr>Γενικές παραδοχές</vt:lpstr>
      <vt:lpstr>Ορισμός :  σχολική βία - εκφοβισμός (bullying)</vt:lpstr>
      <vt:lpstr>Διαφορές εκφοβισμού – επιθετικότητας</vt:lpstr>
      <vt:lpstr>Διαφορές εκφοβισμού – σύγκρουσης</vt:lpstr>
      <vt:lpstr>Κατηγορίες σχολικού εκφοβισμού – θυματοποίησης </vt:lpstr>
      <vt:lpstr>Μορφές σχολικού εκφοβισμού – θυματοποίησης</vt:lpstr>
      <vt:lpstr>Μορφές σχολικού εκφοβισμού – θυματοποίησης </vt:lpstr>
      <vt:lpstr>«Ρόλοι» των μαθητών </vt:lpstr>
      <vt:lpstr>Το παιδί που εκφοβίζεται: “παιδί – θύμα”  </vt:lpstr>
      <vt:lpstr>Το παιδί που εκφοβίζει: “παιδί  - θύτης”</vt:lpstr>
      <vt:lpstr>Παρατηρητές και ο ρόλος τους  </vt:lpstr>
      <vt:lpstr>Συνέπειες του εκφοβισμού σε θύτες και θύματα</vt:lpstr>
      <vt:lpstr>το «προλαμβάνειν» περιλαμβάνει…</vt:lpstr>
      <vt:lpstr>στη σχολική μονάδα (ενδεικτικά…)</vt:lpstr>
      <vt:lpstr>στη σχολική μονάδα (ενδεικτικά…)</vt:lpstr>
      <vt:lpstr>στην οικογένεια (ενδεικτικά…)</vt:lpstr>
      <vt:lpstr>στο ευρύτερο κοινωνικό σύνολο (ενδεικτικά…)</vt:lpstr>
      <vt:lpstr>Πρόληψη σχολικής βίας - εκφοβισμού </vt:lpstr>
      <vt:lpstr>ο/η εκπαιδευτικός…</vt:lpstr>
      <vt:lpstr>ο/η εκπαιδευτικός…</vt:lpstr>
      <vt:lpstr>οι γονείς-κηδεμόνες</vt:lpstr>
      <vt:lpstr>Σε περιπτώσεις ηλεκτρονικού εκφοβισμού</vt:lpstr>
      <vt:lpstr>λέμε…</vt:lpstr>
      <vt:lpstr>Αντί επιλόγου…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dell</cp:lastModifiedBy>
  <cp:revision>445</cp:revision>
  <cp:lastPrinted>2019-03-06T09:34:32Z</cp:lastPrinted>
  <dcterms:created xsi:type="dcterms:W3CDTF">2011-04-13T10:25:04Z</dcterms:created>
  <dcterms:modified xsi:type="dcterms:W3CDTF">2024-11-27T23:42:10Z</dcterms:modified>
</cp:coreProperties>
</file>